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94" r:id="rId28"/>
    <p:sldId id="286" r:id="rId29"/>
    <p:sldId id="287" r:id="rId30"/>
    <p:sldId id="288" r:id="rId31"/>
    <p:sldId id="295" r:id="rId32"/>
    <p:sldId id="292" r:id="rId33"/>
    <p:sldId id="296" r:id="rId34"/>
    <p:sldId id="297" r:id="rId35"/>
    <p:sldId id="298" r:id="rId36"/>
    <p:sldId id="299" r:id="rId37"/>
    <p:sldId id="300" r:id="rId38"/>
    <p:sldId id="301" r:id="rId39"/>
    <p:sldId id="302" r:id="rId40"/>
    <p:sldId id="303" r:id="rId41"/>
    <p:sldId id="304" r:id="rId42"/>
    <p:sldId id="305" r:id="rId43"/>
    <p:sldId id="306" r:id="rId44"/>
    <p:sldId id="307" r:id="rId45"/>
    <p:sldId id="310" r:id="rId46"/>
    <p:sldId id="311" r:id="rId47"/>
    <p:sldId id="326" r:id="rId48"/>
    <p:sldId id="312" r:id="rId49"/>
    <p:sldId id="314" r:id="rId50"/>
    <p:sldId id="315" r:id="rId51"/>
    <p:sldId id="317" r:id="rId52"/>
    <p:sldId id="319" r:id="rId53"/>
    <p:sldId id="320" r:id="rId54"/>
    <p:sldId id="321" r:id="rId55"/>
    <p:sldId id="322" r:id="rId56"/>
    <p:sldId id="323" r:id="rId57"/>
    <p:sldId id="324" r:id="rId58"/>
    <p:sldId id="325" r:id="rId5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7" autoAdjust="0"/>
  </p:normalViewPr>
  <p:slideViewPr>
    <p:cSldViewPr>
      <p:cViewPr varScale="1">
        <p:scale>
          <a:sx n="71" d="100"/>
          <a:sy n="71" d="100"/>
        </p:scale>
        <p:origin x="-105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47000" b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gif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3.jpeg"/><Relationship Id="rId5" Type="http://schemas.openxmlformats.org/officeDocument/2006/relationships/image" Target="../media/image52.gif"/><Relationship Id="rId4" Type="http://schemas.openxmlformats.org/officeDocument/2006/relationships/image" Target="../media/image51.gif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gif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3.jpeg"/><Relationship Id="rId5" Type="http://schemas.openxmlformats.org/officeDocument/2006/relationships/image" Target="../media/image52.gif"/><Relationship Id="rId4" Type="http://schemas.openxmlformats.org/officeDocument/2006/relationships/image" Target="../media/image51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285861"/>
            <a:ext cx="7772400" cy="4000527"/>
          </a:xfr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en-US" b="1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noFill/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IX</a:t>
            </a:r>
            <a:r>
              <a:rPr lang="ru-RU" b="1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noFill/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-я Общешкольная </a:t>
            </a:r>
            <a:br>
              <a:rPr lang="ru-RU" b="1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noFill/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b="1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noFill/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научно-практическая конференция учащихся</a:t>
            </a:r>
            <a:br>
              <a:rPr lang="ru-RU" b="1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noFill/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b="1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noFill/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«ПЕРСПЕКТИВНЫЙ ПРОЕКТ»</a:t>
            </a:r>
            <a:br>
              <a:rPr lang="ru-RU" b="1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noFill/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endParaRPr lang="ru-RU" b="1" dirty="0">
              <a:ln w="18000">
                <a:solidFill>
                  <a:srgbClr val="002060"/>
                </a:solidFill>
                <a:prstDash val="solid"/>
                <a:miter lim="800000"/>
              </a:ln>
              <a:noFill/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488" y="5072074"/>
            <a:ext cx="2786082" cy="1138230"/>
          </a:xfrm>
        </p:spPr>
        <p:txBody>
          <a:bodyPr>
            <a:normAutofit fontScale="55000" lnSpcReduction="20000"/>
          </a:bodyPr>
          <a:lstStyle/>
          <a:p>
            <a:endParaRPr lang="ru-RU" dirty="0" smtClean="0"/>
          </a:p>
          <a:p>
            <a:r>
              <a:rPr lang="ru-RU" sz="51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noFill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19-20 февраля 2010г</a:t>
            </a:r>
            <a:endParaRPr lang="ru-RU" sz="5100" b="1" dirty="0">
              <a:ln w="18000">
                <a:solidFill>
                  <a:srgbClr val="FF0000"/>
                </a:solidFill>
                <a:prstDash val="solid"/>
                <a:miter lim="800000"/>
              </a:ln>
              <a:noFill/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357166"/>
            <a:ext cx="85249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МОУ гимназия «Дмитров»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  <a:prstGeom prst="downArrowCallou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r>
              <a:rPr lang="ru-RU" b="1" dirty="0" smtClean="0">
                <a:ln w="18000">
                  <a:solidFill>
                    <a:srgbClr val="00B050"/>
                  </a:solidFill>
                  <a:prstDash val="solid"/>
                  <a:miter lim="800000"/>
                </a:ln>
                <a:noFill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НОМИНАЦИЯ «ЗНАЙКА»</a:t>
            </a:r>
            <a:endParaRPr lang="ru-RU" b="1" dirty="0">
              <a:ln w="18000">
                <a:solidFill>
                  <a:srgbClr val="00B050"/>
                </a:solidFill>
                <a:prstDash val="solid"/>
                <a:miter lim="800000"/>
              </a:ln>
              <a:noFill/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42844" y="2285992"/>
            <a:ext cx="5429288" cy="409342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I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место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Волина Дарья, 3а класс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II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место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Клинова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Анастасия, Кирьякова Анна, Зотова Марина, 4а класс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III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место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2060"/>
                </a:solidFill>
              </a:rPr>
              <a:t>Глазунова Анна, </a:t>
            </a:r>
            <a:r>
              <a:rPr lang="ru-RU" sz="2000" b="1" dirty="0" err="1" smtClean="0">
                <a:solidFill>
                  <a:srgbClr val="002060"/>
                </a:solidFill>
              </a:rPr>
              <a:t>Субачева</a:t>
            </a:r>
            <a:r>
              <a:rPr lang="ru-RU" sz="2000" b="1" dirty="0" smtClean="0">
                <a:solidFill>
                  <a:srgbClr val="002060"/>
                </a:solidFill>
              </a:rPr>
              <a:t> Анастасия, Лебедева Диана, </a:t>
            </a:r>
            <a:r>
              <a:rPr lang="ru-RU" sz="2000" b="1" dirty="0" err="1" smtClean="0">
                <a:solidFill>
                  <a:srgbClr val="002060"/>
                </a:solidFill>
              </a:rPr>
              <a:t>Вербовская</a:t>
            </a:r>
            <a:r>
              <a:rPr lang="ru-RU" sz="2000" b="1" dirty="0" smtClean="0">
                <a:solidFill>
                  <a:srgbClr val="002060"/>
                </a:solidFill>
              </a:rPr>
              <a:t> Мария, Николаева Вера, Безобразова Елизавета, Панина Екатерина, </a:t>
            </a:r>
            <a:r>
              <a:rPr lang="ru-RU" sz="2000" b="1" dirty="0" err="1" smtClean="0">
                <a:solidFill>
                  <a:srgbClr val="002060"/>
                </a:solidFill>
              </a:rPr>
              <a:t>Афонин</a:t>
            </a:r>
            <a:r>
              <a:rPr lang="ru-RU" sz="2000" b="1" dirty="0" smtClean="0">
                <a:solidFill>
                  <a:srgbClr val="002060"/>
                </a:solidFill>
              </a:rPr>
              <a:t> Даниил Николаевич, Джафаров </a:t>
            </a:r>
            <a:r>
              <a:rPr lang="ru-RU" sz="2000" b="1" dirty="0" err="1" smtClean="0">
                <a:solidFill>
                  <a:srgbClr val="002060"/>
                </a:solidFill>
              </a:rPr>
              <a:t>Шахин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Видади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оглы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,   3а класс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Приз зрительских симпатий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Гогин Генрих, 3а </a:t>
            </a:r>
            <a:r>
              <a:rPr lang="ru-RU" sz="2000" b="1" dirty="0" smtClean="0">
                <a:solidFill>
                  <a:srgbClr val="00206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класс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57158" y="1357298"/>
            <a:ext cx="8429684" cy="57888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Arial" pitchFamily="34" charset="0"/>
              </a:rPr>
              <a:t>Секция № 10  «Маленькие полиглоты»</a:t>
            </a:r>
            <a:endParaRPr lang="ru-RU" sz="28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Georgia" pitchFamily="18" charset="0"/>
              <a:cs typeface="Arial" pitchFamily="34" charset="0"/>
            </a:endParaRPr>
          </a:p>
        </p:txBody>
      </p:sp>
      <p:pic>
        <p:nvPicPr>
          <p:cNvPr id="7" name="Рисунок 6" descr="9d66b93dd3f139e5860ae61ae20fc42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6446" y="2857496"/>
            <a:ext cx="3160613" cy="221457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Заголовок 3"/>
          <p:cNvSpPr txBox="1">
            <a:spLocks/>
          </p:cNvSpPr>
          <p:nvPr/>
        </p:nvSpPr>
        <p:spPr>
          <a:xfrm>
            <a:off x="428596" y="285728"/>
            <a:ext cx="8229600" cy="1011222"/>
          </a:xfrm>
          <a:prstGeom prst="downArrowCallou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accent6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smtClean="0">
                <a:ln w="18000">
                  <a:solidFill>
                    <a:srgbClr val="00B050"/>
                  </a:solidFill>
                  <a:prstDash val="solid"/>
                  <a:miter lim="800000"/>
                </a:ln>
                <a:noFill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НОМИНАЦИЯ «ЗНАЙКА»</a:t>
            </a:r>
            <a:endParaRPr kumimoji="0" lang="ru-RU" sz="4400" b="1" i="0" u="none" strike="noStrike" kern="1200" cap="none" spc="0" normalizeH="0" baseline="0" noProof="0" dirty="0">
              <a:ln w="18000">
                <a:solidFill>
                  <a:srgbClr val="00B050"/>
                </a:solidFill>
                <a:prstDash val="solid"/>
                <a:miter lim="800000"/>
              </a:ln>
              <a:noFill/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  <a:prstGeom prst="downArrowCallou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r>
              <a:rPr lang="ru-RU" b="1" dirty="0" smtClean="0">
                <a:ln w="18000">
                  <a:solidFill>
                    <a:srgbClr val="00B050"/>
                  </a:solidFill>
                  <a:prstDash val="solid"/>
                  <a:miter lim="800000"/>
                </a:ln>
                <a:noFill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НОМИНАЦИЯ «ЗНАЙКА»</a:t>
            </a:r>
            <a:endParaRPr lang="ru-RU" b="1" dirty="0">
              <a:ln w="18000">
                <a:solidFill>
                  <a:srgbClr val="00B050"/>
                </a:solidFill>
                <a:prstDash val="solid"/>
                <a:miter lim="800000"/>
              </a:ln>
              <a:noFill/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500298" y="2143116"/>
            <a:ext cx="4286280" cy="255454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I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место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Саранская Ксения, 2а класс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II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место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Щелягина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Дарья, 4а класс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III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место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Груданов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Дмитрий,   4а класс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Приз зрительских симпатий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Мохначёва Арина, 1б класс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57290" y="1357298"/>
            <a:ext cx="6429420" cy="57888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Arial" pitchFamily="34" charset="0"/>
              </a:rPr>
              <a:t>Секция № 11  «История вещей»</a:t>
            </a:r>
            <a:endParaRPr lang="ru-RU" sz="28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Georgia" pitchFamily="18" charset="0"/>
              <a:cs typeface="Arial" pitchFamily="34" charset="0"/>
            </a:endParaRPr>
          </a:p>
        </p:txBody>
      </p:sp>
      <p:pic>
        <p:nvPicPr>
          <p:cNvPr id="7" name="Рисунок 6" descr="9d66b93dd3f139e5860ae61ae20fc42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14282" y="4857760"/>
            <a:ext cx="2596241" cy="182258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Заголовок 3"/>
          <p:cNvSpPr txBox="1">
            <a:spLocks/>
          </p:cNvSpPr>
          <p:nvPr/>
        </p:nvSpPr>
        <p:spPr>
          <a:xfrm>
            <a:off x="428596" y="285728"/>
            <a:ext cx="8229600" cy="1011222"/>
          </a:xfrm>
          <a:prstGeom prst="downArrowCallou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accent6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smtClean="0">
                <a:ln w="18000">
                  <a:solidFill>
                    <a:srgbClr val="00B050"/>
                  </a:solidFill>
                  <a:prstDash val="solid"/>
                  <a:miter lim="800000"/>
                </a:ln>
                <a:noFill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НОМИНАЦИЯ «ЗНАЙКА»</a:t>
            </a:r>
            <a:endParaRPr kumimoji="0" lang="ru-RU" sz="4400" b="1" i="0" u="none" strike="noStrike" kern="1200" cap="none" spc="0" normalizeH="0" baseline="0" noProof="0" dirty="0">
              <a:ln w="18000">
                <a:solidFill>
                  <a:srgbClr val="00B050"/>
                </a:solidFill>
                <a:prstDash val="solid"/>
                <a:miter lim="800000"/>
              </a:ln>
              <a:noFill/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Рисунок 8" descr="db01d956eb429e2a8f5c511b124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4282" y="2285992"/>
            <a:ext cx="2190765" cy="164307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Рисунок 9" descr="iCAKRRA1M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3306" y="4786322"/>
            <a:ext cx="2470838" cy="18573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2" name="Рисунок 11" descr="iCAX4S4XB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29454" y="2143116"/>
            <a:ext cx="2071670" cy="277455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3" name="Рисунок 12" descr="ebf67e08ceb048dc18357f20d73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6715140" y="5143512"/>
            <a:ext cx="2168926" cy="150017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  <a:prstGeom prst="downArrowCallou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r>
              <a:rPr lang="ru-RU" b="1" dirty="0" smtClean="0">
                <a:ln w="18000">
                  <a:solidFill>
                    <a:srgbClr val="00B050"/>
                  </a:solidFill>
                  <a:prstDash val="solid"/>
                  <a:miter lim="800000"/>
                </a:ln>
                <a:noFill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НОМИНАЦИЯ «ЗНАЙКА»</a:t>
            </a:r>
            <a:endParaRPr lang="ru-RU" b="1" dirty="0">
              <a:ln w="18000">
                <a:solidFill>
                  <a:srgbClr val="00B050"/>
                </a:solidFill>
                <a:prstDash val="solid"/>
                <a:miter lim="800000"/>
              </a:ln>
              <a:noFill/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143240" y="2428868"/>
            <a:ext cx="4143404" cy="255454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I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место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Белянина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Ульяна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, 2а класс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II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место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Ищенко Елена, 4б класс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III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место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Гвоздева Татьяна,   4в класс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Приз зрительских симпатий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err="1" smtClean="0">
                <a:solidFill>
                  <a:srgbClr val="00206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Белянина</a:t>
            </a:r>
            <a:r>
              <a:rPr lang="ru-RU" sz="2000" b="1" dirty="0" smtClean="0">
                <a:solidFill>
                  <a:srgbClr val="00206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Ульяна</a:t>
            </a:r>
            <a:r>
              <a:rPr lang="ru-RU" sz="2000" b="1" dirty="0" smtClean="0">
                <a:solidFill>
                  <a:srgbClr val="00206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, 2а класс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14348" y="1285860"/>
            <a:ext cx="7786710" cy="57888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Arial" pitchFamily="34" charset="0"/>
              </a:rPr>
              <a:t>Секция № 12  «Познаём историю»</a:t>
            </a:r>
            <a:endParaRPr lang="ru-RU" sz="28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Georgia" pitchFamily="18" charset="0"/>
              <a:cs typeface="Arial" pitchFamily="34" charset="0"/>
            </a:endParaRPr>
          </a:p>
        </p:txBody>
      </p:sp>
      <p:sp>
        <p:nvSpPr>
          <p:cNvPr id="8" name="Заголовок 3"/>
          <p:cNvSpPr txBox="1">
            <a:spLocks/>
          </p:cNvSpPr>
          <p:nvPr/>
        </p:nvSpPr>
        <p:spPr>
          <a:xfrm>
            <a:off x="428596" y="285728"/>
            <a:ext cx="8229600" cy="1011222"/>
          </a:xfrm>
          <a:prstGeom prst="downArrowCallou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accent6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smtClean="0">
                <a:ln w="18000">
                  <a:solidFill>
                    <a:srgbClr val="00B050"/>
                  </a:solidFill>
                  <a:prstDash val="solid"/>
                  <a:miter lim="800000"/>
                </a:ln>
                <a:noFill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НОМИНАЦИЯ «ЗНАЙКА»</a:t>
            </a:r>
            <a:endParaRPr kumimoji="0" lang="ru-RU" sz="4400" b="1" i="0" u="none" strike="noStrike" kern="1200" cap="none" spc="0" normalizeH="0" baseline="0" noProof="0" dirty="0">
              <a:ln w="18000">
                <a:solidFill>
                  <a:srgbClr val="00B050"/>
                </a:solidFill>
                <a:prstDash val="solid"/>
                <a:miter lim="800000"/>
              </a:ln>
              <a:noFill/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1" name="Рисунок 10" descr="03-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14282" y="2285992"/>
            <a:ext cx="2795012" cy="40005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4" name="Рисунок 13" descr="1263662215_48644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358082" y="3643314"/>
            <a:ext cx="1613546" cy="300039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5" name="Прямоугольник 14"/>
          <p:cNvSpPr/>
          <p:nvPr/>
        </p:nvSpPr>
        <p:spPr>
          <a:xfrm>
            <a:off x="3286116" y="5429264"/>
            <a:ext cx="3714776" cy="64633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Воздухоплавание: история и современность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  <a:prstGeom prst="downArrowCallou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r>
              <a:rPr lang="ru-RU" b="1" dirty="0" smtClean="0">
                <a:ln w="18000">
                  <a:solidFill>
                    <a:srgbClr val="00B050"/>
                  </a:solidFill>
                  <a:prstDash val="solid"/>
                  <a:miter lim="800000"/>
                </a:ln>
                <a:noFill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НОМИНАЦИЯ «ЗНАЙКА»</a:t>
            </a:r>
            <a:endParaRPr lang="ru-RU" b="1" dirty="0">
              <a:ln w="18000">
                <a:solidFill>
                  <a:srgbClr val="00B050"/>
                </a:solidFill>
                <a:prstDash val="solid"/>
                <a:miter lim="800000"/>
              </a:ln>
              <a:noFill/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357290" y="5715016"/>
            <a:ext cx="5500726" cy="70788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Приз зрительских симпатий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Безобразова Елизавета,   3а класс</a:t>
            </a:r>
            <a:endParaRPr lang="ru-RU" sz="2000" b="1" dirty="0" smtClean="0">
              <a:solidFill>
                <a:srgbClr val="002060"/>
              </a:solidFill>
              <a:latin typeface="Georgia" pitchFamily="18" charset="0"/>
              <a:cs typeface="Arial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285852" y="1285860"/>
            <a:ext cx="7215238" cy="57888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Arial" pitchFamily="34" charset="0"/>
              </a:rPr>
              <a:t>Секция № 13  «Моя малая родина»</a:t>
            </a:r>
            <a:endParaRPr lang="ru-RU" sz="28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Georgia" pitchFamily="18" charset="0"/>
              <a:cs typeface="Arial" pitchFamily="34" charset="0"/>
            </a:endParaRPr>
          </a:p>
        </p:txBody>
      </p:sp>
      <p:sp>
        <p:nvSpPr>
          <p:cNvPr id="8" name="Заголовок 3"/>
          <p:cNvSpPr txBox="1">
            <a:spLocks/>
          </p:cNvSpPr>
          <p:nvPr/>
        </p:nvSpPr>
        <p:spPr>
          <a:xfrm>
            <a:off x="428596" y="285728"/>
            <a:ext cx="8229600" cy="1011222"/>
          </a:xfrm>
          <a:prstGeom prst="downArrowCallou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accent6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smtClean="0">
                <a:ln w="18000">
                  <a:solidFill>
                    <a:srgbClr val="00B050"/>
                  </a:solidFill>
                  <a:prstDash val="solid"/>
                  <a:miter lim="800000"/>
                </a:ln>
                <a:noFill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НОМИНАЦИЯ «ЗНАЙКА»</a:t>
            </a:r>
            <a:endParaRPr kumimoji="0" lang="ru-RU" sz="4400" b="1" i="0" u="none" strike="noStrike" kern="1200" cap="none" spc="0" normalizeH="0" baseline="0" noProof="0" dirty="0">
              <a:ln w="18000">
                <a:solidFill>
                  <a:srgbClr val="00B050"/>
                </a:solidFill>
                <a:prstDash val="solid"/>
                <a:miter lim="800000"/>
              </a:ln>
              <a:noFill/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Рисунок 8" descr="db01d956eb429e2a8f5c511b12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714876" y="2214554"/>
            <a:ext cx="4143404" cy="30363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1" name="Прямоугольник 10"/>
          <p:cNvSpPr/>
          <p:nvPr/>
        </p:nvSpPr>
        <p:spPr>
          <a:xfrm>
            <a:off x="214282" y="2000240"/>
            <a:ext cx="4214842" cy="175432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FF000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I</a:t>
            </a:r>
            <a:r>
              <a:rPr lang="ru-RU" b="1" dirty="0" smtClean="0">
                <a:solidFill>
                  <a:srgbClr val="FF000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 место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Ефимов Александр, Кузнецов Александр, Чернов Роман, Швецов Даниил, Шлёнский Даниил, Саркисян </a:t>
            </a:r>
            <a:r>
              <a:rPr lang="ru-RU" b="1" dirty="0" err="1" smtClean="0">
                <a:solidFill>
                  <a:srgbClr val="002060"/>
                </a:solidFill>
                <a:latin typeface="Georgia" pitchFamily="18" charset="0"/>
              </a:rPr>
              <a:t>Вазген</a:t>
            </a:r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, Матвеев Дмитрий , 3 б класс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42844" y="4071942"/>
            <a:ext cx="4429124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FF000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II</a:t>
            </a:r>
            <a:r>
              <a:rPr lang="ru-RU" b="1" dirty="0" smtClean="0">
                <a:solidFill>
                  <a:srgbClr val="FF000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 место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Брагин Игорь, 2б класс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FF000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III</a:t>
            </a:r>
            <a:r>
              <a:rPr lang="ru-RU" b="1" dirty="0" smtClean="0">
                <a:solidFill>
                  <a:srgbClr val="FF000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 место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Безобразова Елизавета,   3а класс</a:t>
            </a:r>
            <a:endParaRPr lang="ru-RU" b="1" dirty="0" smtClean="0">
              <a:solidFill>
                <a:srgbClr val="002060"/>
              </a:solidFill>
              <a:latin typeface="Georgia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  <a:prstGeom prst="downArrowCallou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r>
              <a:rPr lang="ru-RU" b="1" dirty="0" smtClean="0">
                <a:ln w="18000">
                  <a:solidFill>
                    <a:srgbClr val="00B050"/>
                  </a:solidFill>
                  <a:prstDash val="solid"/>
                  <a:miter lim="800000"/>
                </a:ln>
                <a:noFill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НОМИНАЦИЯ «ЗНАЙКА»</a:t>
            </a:r>
            <a:endParaRPr lang="ru-RU" b="1" dirty="0">
              <a:ln w="18000">
                <a:solidFill>
                  <a:srgbClr val="00B050"/>
                </a:solidFill>
                <a:prstDash val="solid"/>
                <a:miter lim="800000"/>
              </a:ln>
              <a:noFill/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5357826"/>
            <a:ext cx="4857784" cy="70788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Приз зрительских симпатий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err="1" smtClean="0">
                <a:solidFill>
                  <a:srgbClr val="00206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Забоева</a:t>
            </a:r>
            <a:r>
              <a:rPr lang="ru-RU" sz="2000" b="1" dirty="0" smtClean="0">
                <a:solidFill>
                  <a:srgbClr val="00206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 Татьяна, 4а класс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285852" y="1285860"/>
            <a:ext cx="7215238" cy="57888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Arial" pitchFamily="34" charset="0"/>
              </a:rPr>
              <a:t>Секция № 14  «Красота вокруг нас»</a:t>
            </a:r>
            <a:endParaRPr lang="ru-RU" sz="28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Georgia" pitchFamily="18" charset="0"/>
              <a:cs typeface="Arial" pitchFamily="34" charset="0"/>
            </a:endParaRPr>
          </a:p>
        </p:txBody>
      </p:sp>
      <p:sp>
        <p:nvSpPr>
          <p:cNvPr id="8" name="Заголовок 3"/>
          <p:cNvSpPr txBox="1">
            <a:spLocks/>
          </p:cNvSpPr>
          <p:nvPr/>
        </p:nvSpPr>
        <p:spPr>
          <a:xfrm>
            <a:off x="428596" y="285728"/>
            <a:ext cx="8229600" cy="1011222"/>
          </a:xfrm>
          <a:prstGeom prst="downArrowCallou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accent6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smtClean="0">
                <a:ln w="18000">
                  <a:solidFill>
                    <a:srgbClr val="00B050"/>
                  </a:solidFill>
                  <a:prstDash val="solid"/>
                  <a:miter lim="800000"/>
                </a:ln>
                <a:noFill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НОМИНАЦИЯ «ЗНАЙКА»</a:t>
            </a:r>
            <a:endParaRPr kumimoji="0" lang="ru-RU" sz="4400" b="1" i="0" u="none" strike="noStrike" kern="1200" cap="none" spc="0" normalizeH="0" baseline="0" noProof="0" dirty="0">
              <a:ln w="18000">
                <a:solidFill>
                  <a:srgbClr val="00B050"/>
                </a:solidFill>
                <a:prstDash val="solid"/>
                <a:miter lim="800000"/>
              </a:ln>
              <a:noFill/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Рисунок 8" descr="db01d956eb429e2a8f5c511b1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868" y="2214554"/>
            <a:ext cx="4123419" cy="30363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1" name="Прямоугольник 10"/>
          <p:cNvSpPr/>
          <p:nvPr/>
        </p:nvSpPr>
        <p:spPr>
          <a:xfrm>
            <a:off x="214282" y="2000240"/>
            <a:ext cx="4214842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FF000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I</a:t>
            </a:r>
            <a:r>
              <a:rPr lang="ru-RU" b="1" dirty="0" smtClean="0">
                <a:solidFill>
                  <a:srgbClr val="FF000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 место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Гаранин Дмитрий, </a:t>
            </a:r>
            <a:r>
              <a:rPr lang="ru-RU" b="1" dirty="0" err="1" smtClean="0">
                <a:solidFill>
                  <a:srgbClr val="002060"/>
                </a:solidFill>
                <a:latin typeface="Georgia" pitchFamily="18" charset="0"/>
              </a:rPr>
              <a:t>Иошко</a:t>
            </a:r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 Сергей,  2а класс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42844" y="3500438"/>
            <a:ext cx="4429124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FF000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II</a:t>
            </a:r>
            <a:r>
              <a:rPr lang="ru-RU" b="1" dirty="0" smtClean="0">
                <a:solidFill>
                  <a:srgbClr val="FF000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 место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err="1" smtClean="0">
                <a:solidFill>
                  <a:srgbClr val="00206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Забоева</a:t>
            </a:r>
            <a:r>
              <a:rPr lang="ru-RU" b="1" dirty="0" smtClean="0">
                <a:solidFill>
                  <a:srgbClr val="00206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 Татьяна, 4а класс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FF000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III</a:t>
            </a:r>
            <a:r>
              <a:rPr lang="ru-RU" b="1" dirty="0" smtClean="0">
                <a:solidFill>
                  <a:srgbClr val="FF000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 место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err="1" smtClean="0">
                <a:solidFill>
                  <a:srgbClr val="00206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Леус</a:t>
            </a:r>
            <a:r>
              <a:rPr lang="ru-RU" b="1" dirty="0" smtClean="0">
                <a:solidFill>
                  <a:srgbClr val="00206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 Яна,   3а класс</a:t>
            </a:r>
            <a:endParaRPr lang="ru-RU" b="1" dirty="0" smtClean="0">
              <a:solidFill>
                <a:srgbClr val="002060"/>
              </a:solidFill>
              <a:latin typeface="Georgia" pitchFamily="18" charset="0"/>
              <a:cs typeface="Arial" pitchFamily="34" charset="0"/>
            </a:endParaRPr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 rot="10800000" flipV="1">
            <a:off x="5357818" y="5500702"/>
            <a:ext cx="3006836" cy="583503"/>
          </a:xfrm>
          <a:prstGeom prst="rect">
            <a:avLst/>
          </a:prstGeom>
          <a:ln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0" tIns="-63480" rIns="0" bIns="3174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Классические (античные)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7</a:t>
            </a:r>
            <a:r>
              <a:rPr lang="ru-RU" sz="1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чудес</a:t>
            </a:r>
            <a:r>
              <a:rPr lang="ru-RU" sz="1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света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  <a:prstGeom prst="downArrowCallou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r>
              <a:rPr lang="ru-RU" b="1" dirty="0" smtClean="0">
                <a:ln w="18000">
                  <a:solidFill>
                    <a:srgbClr val="00B050"/>
                  </a:solidFill>
                  <a:prstDash val="solid"/>
                  <a:miter lim="800000"/>
                </a:ln>
                <a:noFill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НОМИНАЦИЯ «ЗНАЙКА»</a:t>
            </a:r>
            <a:endParaRPr lang="ru-RU" b="1" dirty="0">
              <a:ln w="18000">
                <a:solidFill>
                  <a:srgbClr val="00B050"/>
                </a:solidFill>
                <a:prstDash val="solid"/>
                <a:miter lim="800000"/>
              </a:ln>
              <a:noFill/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5786454"/>
            <a:ext cx="4857784" cy="70788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Приз зрительских симпатий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 </a:t>
            </a:r>
          </a:p>
          <a:p>
            <a:r>
              <a:rPr lang="ru-RU" sz="2000" b="1" dirty="0" err="1" smtClean="0">
                <a:solidFill>
                  <a:srgbClr val="002060"/>
                </a:solidFill>
                <a:latin typeface="Georgia" pitchFamily="18" charset="0"/>
              </a:rPr>
              <a:t>Фиялова</a:t>
            </a:r>
            <a:r>
              <a:rPr lang="ru-RU" sz="2000" b="1" dirty="0" smtClean="0">
                <a:solidFill>
                  <a:srgbClr val="002060"/>
                </a:solidFill>
                <a:latin typeface="Georgia" pitchFamily="18" charset="0"/>
              </a:rPr>
              <a:t> Софья,  2а класс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285852" y="1285860"/>
            <a:ext cx="7215238" cy="57888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Arial" pitchFamily="34" charset="0"/>
              </a:rPr>
              <a:t>Секция № 15  «Русские промыслы»</a:t>
            </a:r>
            <a:endParaRPr lang="ru-RU" sz="28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Georgia" pitchFamily="18" charset="0"/>
              <a:cs typeface="Arial" pitchFamily="34" charset="0"/>
            </a:endParaRPr>
          </a:p>
        </p:txBody>
      </p:sp>
      <p:sp>
        <p:nvSpPr>
          <p:cNvPr id="8" name="Заголовок 3"/>
          <p:cNvSpPr txBox="1">
            <a:spLocks/>
          </p:cNvSpPr>
          <p:nvPr/>
        </p:nvSpPr>
        <p:spPr>
          <a:xfrm>
            <a:off x="428596" y="285728"/>
            <a:ext cx="8229600" cy="1011222"/>
          </a:xfrm>
          <a:prstGeom prst="downArrowCallou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accent6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smtClean="0">
                <a:ln w="18000">
                  <a:solidFill>
                    <a:srgbClr val="00B050"/>
                  </a:solidFill>
                  <a:prstDash val="solid"/>
                  <a:miter lim="800000"/>
                </a:ln>
                <a:noFill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НОМИНАЦИЯ «ЗНАЙКА»</a:t>
            </a:r>
            <a:endParaRPr kumimoji="0" lang="ru-RU" sz="4400" b="1" i="0" u="none" strike="noStrike" kern="1200" cap="none" spc="0" normalizeH="0" baseline="0" noProof="0" dirty="0">
              <a:ln w="18000">
                <a:solidFill>
                  <a:srgbClr val="00B050"/>
                </a:solidFill>
                <a:prstDash val="solid"/>
                <a:miter lim="800000"/>
              </a:ln>
              <a:noFill/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Рисунок 8" descr="db01d956eb429e2a8f5c511b12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786446" y="2786058"/>
            <a:ext cx="2596067" cy="30363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1" name="Прямоугольник 10"/>
          <p:cNvSpPr/>
          <p:nvPr/>
        </p:nvSpPr>
        <p:spPr>
          <a:xfrm>
            <a:off x="3857620" y="2000240"/>
            <a:ext cx="4214842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FF000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I</a:t>
            </a:r>
            <a:r>
              <a:rPr lang="ru-RU" b="1" dirty="0" smtClean="0">
                <a:solidFill>
                  <a:srgbClr val="FF000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 место </a:t>
            </a:r>
          </a:p>
          <a:p>
            <a:r>
              <a:rPr lang="ru-RU" b="1" dirty="0" err="1" smtClean="0">
                <a:solidFill>
                  <a:srgbClr val="002060"/>
                </a:solidFill>
                <a:latin typeface="Georgia" pitchFamily="18" charset="0"/>
              </a:rPr>
              <a:t>Фиялова</a:t>
            </a:r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 Софья,  2а класс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85720" y="2857496"/>
            <a:ext cx="5214974" cy="258532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FF000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II</a:t>
            </a:r>
            <a:r>
              <a:rPr lang="ru-RU" b="1" dirty="0" smtClean="0">
                <a:solidFill>
                  <a:srgbClr val="FF000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 место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Малахова Дана, 3а класс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FF000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III</a:t>
            </a:r>
            <a:r>
              <a:rPr lang="ru-RU" b="1" dirty="0" smtClean="0">
                <a:solidFill>
                  <a:srgbClr val="FF000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 место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err="1" smtClean="0">
                <a:solidFill>
                  <a:srgbClr val="002060"/>
                </a:solidFill>
                <a:latin typeface="Georgia" pitchFamily="18" charset="0"/>
              </a:rPr>
              <a:t>Царькова</a:t>
            </a:r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 Екатерина, Астафьева Лилия, </a:t>
            </a:r>
            <a:r>
              <a:rPr lang="ru-RU" b="1" dirty="0" err="1" smtClean="0">
                <a:solidFill>
                  <a:srgbClr val="002060"/>
                </a:solidFill>
                <a:latin typeface="Georgia" pitchFamily="18" charset="0"/>
              </a:rPr>
              <a:t>Блинова</a:t>
            </a:r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 Мария, Кузнецова Полина, </a:t>
            </a:r>
            <a:r>
              <a:rPr lang="ru-RU" b="1" dirty="0" err="1" smtClean="0">
                <a:solidFill>
                  <a:srgbClr val="002060"/>
                </a:solidFill>
                <a:latin typeface="Georgia" pitchFamily="18" charset="0"/>
              </a:rPr>
              <a:t>Лоухова</a:t>
            </a:r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 Екатерина, Пелёвина, Анастасия, </a:t>
            </a:r>
            <a:r>
              <a:rPr lang="ru-RU" b="1" dirty="0" err="1" smtClean="0">
                <a:solidFill>
                  <a:srgbClr val="002060"/>
                </a:solidFill>
                <a:latin typeface="Georgia" pitchFamily="18" charset="0"/>
              </a:rPr>
              <a:t>Стольникова</a:t>
            </a:r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 Алина, </a:t>
            </a:r>
            <a:r>
              <a:rPr lang="ru-RU" b="1" dirty="0" err="1" smtClean="0">
                <a:solidFill>
                  <a:srgbClr val="002060"/>
                </a:solidFill>
                <a:latin typeface="Georgia" pitchFamily="18" charset="0"/>
              </a:rPr>
              <a:t>Федурко</a:t>
            </a:r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 Галина, </a:t>
            </a:r>
            <a:r>
              <a:rPr lang="ru-RU" b="1" dirty="0" err="1" smtClean="0">
                <a:solidFill>
                  <a:srgbClr val="002060"/>
                </a:solidFill>
                <a:latin typeface="Georgia" pitchFamily="18" charset="0"/>
              </a:rPr>
              <a:t>Черникова</a:t>
            </a:r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 Юлия</a:t>
            </a:r>
            <a:r>
              <a:rPr lang="ru-RU" b="1" dirty="0" smtClean="0">
                <a:solidFill>
                  <a:srgbClr val="00206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, 3б класс</a:t>
            </a:r>
            <a:endParaRPr lang="ru-RU" b="1" dirty="0" smtClean="0">
              <a:solidFill>
                <a:srgbClr val="002060"/>
              </a:solidFill>
              <a:latin typeface="Georgia" pitchFamily="18" charset="0"/>
              <a:cs typeface="Arial" pitchFamily="34" charset="0"/>
            </a:endParaRPr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 rot="10800000" flipV="1">
            <a:off x="5286380" y="6052350"/>
            <a:ext cx="3357586" cy="460393"/>
          </a:xfrm>
          <a:prstGeom prst="rect">
            <a:avLst/>
          </a:prstGeom>
          <a:ln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0" tIns="-63480" rIns="0" bIns="3174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Валенки,валенки</a:t>
            </a:r>
            <a:r>
              <a:rPr lang="ru-RU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ох, да не подшиты, стареньки</a:t>
            </a:r>
            <a:endParaRPr kumimoji="0" lang="ru-RU" sz="1600" b="1" i="0" u="none" strike="noStrike" spc="50" normalizeH="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  <a:prstGeom prst="downArrowCallou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r>
              <a:rPr lang="ru-RU" b="1" dirty="0" smtClean="0">
                <a:ln w="18000">
                  <a:solidFill>
                    <a:srgbClr val="00B050"/>
                  </a:solidFill>
                  <a:prstDash val="solid"/>
                  <a:miter lim="800000"/>
                </a:ln>
                <a:noFill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НОМИНАЦИЯ «ЗНАЙКА»</a:t>
            </a:r>
            <a:endParaRPr lang="ru-RU" b="1" dirty="0">
              <a:ln w="18000">
                <a:solidFill>
                  <a:srgbClr val="00B050"/>
                </a:solidFill>
                <a:prstDash val="solid"/>
                <a:miter lim="800000"/>
              </a:ln>
              <a:noFill/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643306" y="5643578"/>
            <a:ext cx="4857784" cy="70788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Приз зрительских симпатий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err="1" smtClean="0">
                <a:solidFill>
                  <a:srgbClr val="002060"/>
                </a:solidFill>
                <a:latin typeface="Georgia" pitchFamily="18" charset="0"/>
              </a:rPr>
              <a:t>Радчук</a:t>
            </a:r>
            <a:r>
              <a:rPr lang="ru-RU" sz="2000" b="1" dirty="0" smtClean="0">
                <a:solidFill>
                  <a:srgbClr val="002060"/>
                </a:solidFill>
                <a:latin typeface="Georgia" pitchFamily="18" charset="0"/>
              </a:rPr>
              <a:t> Анастасия</a:t>
            </a:r>
            <a:r>
              <a:rPr lang="ru-RU" sz="2000" b="1" dirty="0" smtClean="0">
                <a:solidFill>
                  <a:srgbClr val="00206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, 2а класс</a:t>
            </a:r>
            <a:endParaRPr lang="ru-RU" sz="2000" b="1" dirty="0" smtClean="0">
              <a:solidFill>
                <a:srgbClr val="002060"/>
              </a:solidFill>
              <a:latin typeface="Georgia" pitchFamily="18" charset="0"/>
              <a:cs typeface="Arial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428860" y="1285860"/>
            <a:ext cx="6500826" cy="57888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Arial" pitchFamily="34" charset="0"/>
              </a:rPr>
              <a:t>Секция № 16  «Азбука здоровья»</a:t>
            </a:r>
            <a:endParaRPr lang="ru-RU" sz="28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Georgia" pitchFamily="18" charset="0"/>
              <a:cs typeface="Arial" pitchFamily="34" charset="0"/>
            </a:endParaRPr>
          </a:p>
        </p:txBody>
      </p:sp>
      <p:sp>
        <p:nvSpPr>
          <p:cNvPr id="8" name="Заголовок 3"/>
          <p:cNvSpPr txBox="1">
            <a:spLocks/>
          </p:cNvSpPr>
          <p:nvPr/>
        </p:nvSpPr>
        <p:spPr>
          <a:xfrm>
            <a:off x="428596" y="285728"/>
            <a:ext cx="8229600" cy="1011222"/>
          </a:xfrm>
          <a:prstGeom prst="downArrowCallou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accent6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smtClean="0">
                <a:ln w="18000">
                  <a:solidFill>
                    <a:srgbClr val="00B050"/>
                  </a:solidFill>
                  <a:prstDash val="solid"/>
                  <a:miter lim="800000"/>
                </a:ln>
                <a:noFill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НОМИНАЦИЯ «ЗНАЙКА»</a:t>
            </a:r>
            <a:endParaRPr kumimoji="0" lang="ru-RU" sz="4400" b="1" i="0" u="none" strike="noStrike" kern="1200" cap="none" spc="0" normalizeH="0" baseline="0" noProof="0" dirty="0">
              <a:ln w="18000">
                <a:solidFill>
                  <a:srgbClr val="00B050"/>
                </a:solidFill>
                <a:prstDash val="solid"/>
                <a:miter lim="800000"/>
              </a:ln>
              <a:noFill/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Рисунок 8" descr="db01d956eb429e2a8f5c511b1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1357298"/>
            <a:ext cx="1928826" cy="515848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1" name="Прямоугольник 10"/>
          <p:cNvSpPr/>
          <p:nvPr/>
        </p:nvSpPr>
        <p:spPr>
          <a:xfrm>
            <a:off x="3786182" y="2000240"/>
            <a:ext cx="4214842" cy="67710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FF000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I</a:t>
            </a:r>
            <a:r>
              <a:rPr lang="ru-RU" b="1" dirty="0" smtClean="0">
                <a:solidFill>
                  <a:srgbClr val="FF000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 место 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Georgia" pitchFamily="18" charset="0"/>
              </a:rPr>
              <a:t>Зольников Кирилл,  2а класс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500430" y="2928934"/>
            <a:ext cx="5214974" cy="230832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FF000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II</a:t>
            </a:r>
            <a:r>
              <a:rPr lang="ru-RU" b="1" dirty="0" smtClean="0">
                <a:solidFill>
                  <a:srgbClr val="FF000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 место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Чижова  Марина, </a:t>
            </a:r>
            <a:r>
              <a:rPr lang="ru-RU" b="1" dirty="0" err="1" smtClean="0">
                <a:solidFill>
                  <a:srgbClr val="002060"/>
                </a:solidFill>
                <a:latin typeface="Georgia" pitchFamily="18" charset="0"/>
              </a:rPr>
              <a:t>Мялькин</a:t>
            </a:r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  Глеб, </a:t>
            </a:r>
            <a:r>
              <a:rPr lang="ru-RU" b="1" dirty="0" err="1" smtClean="0">
                <a:solidFill>
                  <a:srgbClr val="002060"/>
                </a:solidFill>
                <a:latin typeface="Georgia" pitchFamily="18" charset="0"/>
              </a:rPr>
              <a:t>Лопухова</a:t>
            </a:r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 Екатерина, Могилева  Софья, </a:t>
            </a:r>
            <a:r>
              <a:rPr lang="ru-RU" b="1" dirty="0" err="1" smtClean="0">
                <a:solidFill>
                  <a:srgbClr val="002060"/>
                </a:solidFill>
                <a:latin typeface="Georgia" pitchFamily="18" charset="0"/>
              </a:rPr>
              <a:t>Полторыхин</a:t>
            </a:r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 Никита, Косолапов  Юрий, </a:t>
            </a:r>
            <a:r>
              <a:rPr lang="ru-RU" b="1" dirty="0" err="1" smtClean="0">
                <a:solidFill>
                  <a:srgbClr val="002060"/>
                </a:solidFill>
                <a:latin typeface="Georgia" pitchFamily="18" charset="0"/>
              </a:rPr>
              <a:t>Полухин</a:t>
            </a:r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 Константин, Матвеев Дмитрий, Бакаева Ирина</a:t>
            </a:r>
            <a:r>
              <a:rPr lang="ru-RU" b="1" dirty="0" smtClean="0">
                <a:solidFill>
                  <a:srgbClr val="00206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, 3б класс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FF000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III</a:t>
            </a:r>
            <a:r>
              <a:rPr lang="ru-RU" b="1" dirty="0" smtClean="0">
                <a:solidFill>
                  <a:srgbClr val="FF000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 место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err="1" smtClean="0">
                <a:solidFill>
                  <a:srgbClr val="002060"/>
                </a:solidFill>
                <a:latin typeface="Georgia" pitchFamily="18" charset="0"/>
              </a:rPr>
              <a:t>Радчук</a:t>
            </a:r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 Анастасия</a:t>
            </a:r>
            <a:r>
              <a:rPr lang="ru-RU" b="1" dirty="0" smtClean="0">
                <a:solidFill>
                  <a:srgbClr val="00206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, 2а класс</a:t>
            </a:r>
            <a:endParaRPr lang="ru-RU" b="1" dirty="0" smtClean="0">
              <a:solidFill>
                <a:srgbClr val="002060"/>
              </a:solidFill>
              <a:latin typeface="Georgia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  <a:prstGeom prst="downArrowCallou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r>
              <a:rPr lang="ru-RU" b="1" dirty="0" smtClean="0">
                <a:ln w="18000">
                  <a:solidFill>
                    <a:srgbClr val="00B050"/>
                  </a:solidFill>
                  <a:prstDash val="solid"/>
                  <a:miter lim="800000"/>
                </a:ln>
                <a:noFill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НОМИНАЦИЯ «ЗНАЙКА»</a:t>
            </a:r>
            <a:endParaRPr lang="ru-RU" b="1" dirty="0">
              <a:ln w="18000">
                <a:solidFill>
                  <a:srgbClr val="00B050"/>
                </a:solidFill>
                <a:prstDash val="solid"/>
                <a:miter lim="800000"/>
              </a:ln>
              <a:noFill/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28596" y="1071546"/>
            <a:ext cx="2571768" cy="57888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Arial" pitchFamily="34" charset="0"/>
              </a:rPr>
              <a:t>Секций - 16</a:t>
            </a:r>
            <a:endParaRPr lang="ru-RU" sz="28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Georgia" pitchFamily="18" charset="0"/>
              <a:cs typeface="Arial" pitchFamily="34" charset="0"/>
            </a:endParaRPr>
          </a:p>
        </p:txBody>
      </p:sp>
      <p:sp>
        <p:nvSpPr>
          <p:cNvPr id="8" name="Заголовок 3"/>
          <p:cNvSpPr txBox="1">
            <a:spLocks/>
          </p:cNvSpPr>
          <p:nvPr/>
        </p:nvSpPr>
        <p:spPr>
          <a:xfrm>
            <a:off x="428596" y="214290"/>
            <a:ext cx="8229600" cy="1011222"/>
          </a:xfrm>
          <a:prstGeom prst="downArrowCallou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accent6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smtClean="0">
                <a:ln w="18000">
                  <a:solidFill>
                    <a:srgbClr val="00B050"/>
                  </a:solidFill>
                  <a:prstDash val="solid"/>
                  <a:miter lim="800000"/>
                </a:ln>
                <a:noFill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НОМИНАЦИЯ «ЗНАЙКА»</a:t>
            </a:r>
            <a:endParaRPr kumimoji="0" lang="ru-RU" sz="4400" b="1" i="0" u="none" strike="noStrike" kern="1200" cap="none" spc="0" normalizeH="0" baseline="0" noProof="0" dirty="0">
              <a:ln w="18000">
                <a:solidFill>
                  <a:srgbClr val="00B050"/>
                </a:solidFill>
                <a:prstDash val="solid"/>
                <a:miter lim="800000"/>
              </a:ln>
              <a:noFill/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Рисунок 8" descr="db01d956eb429e2a8f5c511b1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7" y="4284492"/>
            <a:ext cx="7072363" cy="22877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1" name="Прямоугольник 10"/>
          <p:cNvSpPr/>
          <p:nvPr/>
        </p:nvSpPr>
        <p:spPr>
          <a:xfrm>
            <a:off x="4071902" y="1285860"/>
            <a:ext cx="5072098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Участников –</a:t>
            </a:r>
            <a:r>
              <a:rPr lang="ru-RU" sz="2400" b="1" dirty="0" smtClean="0">
                <a:solidFill>
                  <a:srgbClr val="FF000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154</a:t>
            </a:r>
            <a:r>
              <a:rPr lang="ru-RU" sz="2400" b="1" dirty="0" smtClean="0">
                <a:solidFill>
                  <a:srgbClr val="FF000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ученика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1-4 классов</a:t>
            </a:r>
            <a:endParaRPr lang="ru-RU" sz="2400" b="1" dirty="0" smtClean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429256" y="2357430"/>
            <a:ext cx="2928958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Проектов -</a:t>
            </a:r>
            <a:r>
              <a:rPr lang="ru-RU" sz="2400" b="1" dirty="0" smtClean="0">
                <a:solidFill>
                  <a:srgbClr val="FF000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120</a:t>
            </a:r>
            <a:endParaRPr lang="ru-RU" sz="2400" b="1" dirty="0" smtClean="0">
              <a:solidFill>
                <a:srgbClr val="002060"/>
              </a:solidFill>
              <a:latin typeface="Georgia" pitchFamily="18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85720" y="1785926"/>
            <a:ext cx="4143404" cy="249299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По числу победителей и призёров -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FF000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I </a:t>
            </a:r>
            <a:r>
              <a:rPr lang="ru-RU" b="1" dirty="0" smtClean="0">
                <a:solidFill>
                  <a:srgbClr val="FF000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место – </a:t>
            </a:r>
            <a:r>
              <a:rPr lang="ru-RU" b="1" dirty="0" smtClean="0">
                <a:solidFill>
                  <a:srgbClr val="00206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2а класс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 (19 проектов)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FF000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I </a:t>
            </a:r>
            <a:r>
              <a:rPr lang="en-US" b="1" dirty="0" err="1" smtClean="0">
                <a:solidFill>
                  <a:srgbClr val="FF000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I</a:t>
            </a:r>
            <a:r>
              <a:rPr lang="en-US" b="1" dirty="0" smtClean="0">
                <a:solidFill>
                  <a:srgbClr val="FF000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место – </a:t>
            </a:r>
            <a:r>
              <a:rPr lang="ru-RU" b="1" dirty="0" smtClean="0">
                <a:solidFill>
                  <a:srgbClr val="00206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3а класс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 (11 проектов)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FF000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I </a:t>
            </a:r>
            <a:r>
              <a:rPr lang="en-US" b="1" dirty="0" err="1" smtClean="0">
                <a:solidFill>
                  <a:srgbClr val="FF000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I</a:t>
            </a:r>
            <a:r>
              <a:rPr lang="en-US" b="1" dirty="0" smtClean="0">
                <a:solidFill>
                  <a:srgbClr val="FF000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I</a:t>
            </a:r>
            <a:r>
              <a:rPr lang="en-US" b="1" dirty="0" smtClean="0">
                <a:solidFill>
                  <a:srgbClr val="FF000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место – </a:t>
            </a:r>
            <a:r>
              <a:rPr lang="ru-RU" b="1" dirty="0" smtClean="0">
                <a:solidFill>
                  <a:srgbClr val="00206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4а класс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 (9 проектов)</a:t>
            </a:r>
            <a:endParaRPr lang="ru-RU" b="1" dirty="0" smtClean="0">
              <a:solidFill>
                <a:srgbClr val="002060"/>
              </a:solidFill>
              <a:latin typeface="Georgia" pitchFamily="18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500562" y="3071810"/>
            <a:ext cx="4429124" cy="107721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Победителей и призёров: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 52 проекта,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 80 учащихся</a:t>
            </a:r>
            <a:endParaRPr lang="ru-RU" sz="2000" b="1" dirty="0" smtClean="0">
              <a:solidFill>
                <a:srgbClr val="002060"/>
              </a:solidFill>
              <a:latin typeface="Georgia" pitchFamily="18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143372" y="4357694"/>
            <a:ext cx="114300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2а</a:t>
            </a:r>
            <a:endParaRPr lang="ru-RU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000232" y="4714884"/>
            <a:ext cx="8771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3а</a:t>
            </a:r>
            <a:endParaRPr lang="ru-RU" sz="5400" b="1" cap="none" spc="0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429388" y="4857760"/>
            <a:ext cx="1000132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4а</a:t>
            </a:r>
            <a:endParaRPr lang="ru-RU" sz="5400" b="1" cap="none" spc="0" dirty="0">
              <a:ln w="11430">
                <a:solidFill>
                  <a:srgbClr val="00B050"/>
                </a:solidFill>
              </a:ln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  <a:prstGeom prst="downArrowCallou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r>
              <a:rPr lang="ru-RU" b="1" dirty="0" smtClean="0">
                <a:ln w="18000">
                  <a:solidFill>
                    <a:srgbClr val="00B050"/>
                  </a:solidFill>
                  <a:prstDash val="solid"/>
                  <a:miter lim="800000"/>
                </a:ln>
                <a:noFill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НОМИНАЦИЯ «ЗНАЙКА»</a:t>
            </a:r>
            <a:endParaRPr lang="ru-RU" b="1" dirty="0">
              <a:ln w="18000">
                <a:solidFill>
                  <a:srgbClr val="00B050"/>
                </a:solidFill>
                <a:prstDash val="solid"/>
                <a:miter lim="800000"/>
              </a:ln>
              <a:noFill/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286248" y="2500306"/>
            <a:ext cx="4572032" cy="378565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I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место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2060"/>
                </a:solidFill>
              </a:rPr>
              <a:t>Леонов Даниил, 6б класс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/>
              <a:t>Какой он, мозг человека?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II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место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2060"/>
                </a:solidFill>
              </a:rPr>
              <a:t>Михайлов Илья	6а класс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/>
              <a:t>Основные функции зеленого листа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III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место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err="1" smtClean="0">
                <a:solidFill>
                  <a:srgbClr val="002060"/>
                </a:solidFill>
              </a:rPr>
              <a:t>Червякова</a:t>
            </a:r>
            <a:r>
              <a:rPr lang="ru-RU" sz="2000" b="1" dirty="0" smtClean="0">
                <a:solidFill>
                  <a:srgbClr val="002060"/>
                </a:solidFill>
              </a:rPr>
              <a:t> Юлия,6б класс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/>
              <a:t>Растения засухоустойчивые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Приз зрительских симпатий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err="1" smtClean="0">
                <a:solidFill>
                  <a:srgbClr val="002060"/>
                </a:solidFill>
              </a:rPr>
              <a:t>Молодкина</a:t>
            </a:r>
            <a:r>
              <a:rPr lang="ru-RU" sz="2000" b="1" dirty="0" smtClean="0">
                <a:solidFill>
                  <a:srgbClr val="002060"/>
                </a:solidFill>
              </a:rPr>
              <a:t> Елизавета,6б класс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/>
              <a:t>Хоккей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428728" y="1285860"/>
            <a:ext cx="6858048" cy="57888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Arial" pitchFamily="34" charset="0"/>
              </a:rPr>
              <a:t>Секция №1  "</a:t>
            </a:r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Биология и экология</a:t>
            </a:r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Arial" pitchFamily="34" charset="0"/>
              </a:rPr>
              <a:t>»</a:t>
            </a:r>
            <a:endParaRPr lang="ru-RU" sz="28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Georgia" pitchFamily="18" charset="0"/>
              <a:cs typeface="Arial" pitchFamily="34" charset="0"/>
            </a:endParaRPr>
          </a:p>
        </p:txBody>
      </p:sp>
      <p:sp>
        <p:nvSpPr>
          <p:cNvPr id="8" name="Заголовок 3"/>
          <p:cNvSpPr txBox="1">
            <a:spLocks/>
          </p:cNvSpPr>
          <p:nvPr/>
        </p:nvSpPr>
        <p:spPr>
          <a:xfrm>
            <a:off x="428596" y="285728"/>
            <a:ext cx="8229600" cy="1011222"/>
          </a:xfrm>
          <a:prstGeom prst="downArrowCallou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 w="18000">
                  <a:solidFill>
                    <a:srgbClr val="00B050"/>
                  </a:solidFill>
                  <a:prstDash val="solid"/>
                  <a:miter lim="800000"/>
                </a:ln>
                <a:noFill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НОМИНАЦИЯ «ЮНИОР 5-6 классы»</a:t>
            </a:r>
            <a:endParaRPr kumimoji="0" lang="ru-RU" sz="4400" b="1" i="0" u="none" strike="noStrike" kern="1200" cap="none" spc="0" normalizeH="0" baseline="0" noProof="0" dirty="0">
              <a:ln w="18000">
                <a:solidFill>
                  <a:srgbClr val="00B050"/>
                </a:solidFill>
                <a:prstDash val="solid"/>
                <a:miter lim="800000"/>
              </a:ln>
              <a:noFill/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2786058"/>
            <a:ext cx="3810026" cy="28575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  <a:prstGeom prst="downArrowCallou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r>
              <a:rPr lang="ru-RU" b="1" dirty="0" smtClean="0">
                <a:ln w="18000">
                  <a:solidFill>
                    <a:srgbClr val="00B050"/>
                  </a:solidFill>
                  <a:prstDash val="solid"/>
                  <a:miter lim="800000"/>
                </a:ln>
                <a:noFill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НОМИНАЦИЯ «ЗНАЙКА»</a:t>
            </a:r>
            <a:endParaRPr lang="ru-RU" b="1" dirty="0">
              <a:ln w="18000">
                <a:solidFill>
                  <a:srgbClr val="00B050"/>
                </a:solidFill>
                <a:prstDash val="solid"/>
                <a:miter lim="800000"/>
              </a:ln>
              <a:noFill/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143372" y="2143116"/>
            <a:ext cx="4857816" cy="378565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I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место </a:t>
            </a:r>
          </a:p>
          <a:p>
            <a:r>
              <a:rPr lang="ru-RU" sz="2000" dirty="0" smtClean="0"/>
              <a:t>Глобальные экологические проблемы </a:t>
            </a:r>
          </a:p>
          <a:p>
            <a:r>
              <a:rPr lang="ru-RU" sz="2000" b="1" dirty="0" err="1" smtClean="0">
                <a:solidFill>
                  <a:srgbClr val="002060"/>
                </a:solidFill>
              </a:rPr>
              <a:t>Торочкова</a:t>
            </a:r>
            <a:r>
              <a:rPr lang="ru-RU" sz="2000" b="1" dirty="0" smtClean="0">
                <a:solidFill>
                  <a:srgbClr val="002060"/>
                </a:solidFill>
              </a:rPr>
              <a:t> Диана, </a:t>
            </a:r>
            <a:r>
              <a:rPr lang="ru-RU" sz="2000" b="1" dirty="0" err="1" smtClean="0">
                <a:solidFill>
                  <a:srgbClr val="002060"/>
                </a:solidFill>
              </a:rPr>
              <a:t>Савко</a:t>
            </a:r>
            <a:r>
              <a:rPr lang="ru-RU" sz="2000" b="1" dirty="0" smtClean="0">
                <a:solidFill>
                  <a:srgbClr val="002060"/>
                </a:solidFill>
              </a:rPr>
              <a:t> София,  5б класс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	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II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место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/>
              <a:t>Чем отличается домашняя кошка от дикой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2060"/>
                </a:solidFill>
              </a:rPr>
              <a:t>Кознышева Анастасия, 5б класс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III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место</a:t>
            </a:r>
          </a:p>
          <a:p>
            <a:r>
              <a:rPr lang="ru-RU" sz="2000" dirty="0" smtClean="0"/>
              <a:t>Лошади  </a:t>
            </a:r>
          </a:p>
          <a:p>
            <a:r>
              <a:rPr lang="ru-RU" sz="2000" b="1" dirty="0" err="1" smtClean="0">
                <a:solidFill>
                  <a:srgbClr val="002060"/>
                </a:solidFill>
              </a:rPr>
              <a:t>Руженцева</a:t>
            </a:r>
            <a:r>
              <a:rPr lang="ru-RU" sz="2000" b="1" dirty="0" smtClean="0">
                <a:solidFill>
                  <a:srgbClr val="002060"/>
                </a:solidFill>
              </a:rPr>
              <a:t> Дарья , 5б класс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Georgia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Приз зрительских симпатий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/>
              <a:t>Зимующие птицы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2060"/>
                </a:solidFill>
              </a:rPr>
              <a:t> Джафаров </a:t>
            </a:r>
            <a:r>
              <a:rPr lang="ru-RU" sz="2000" b="1" dirty="0" err="1" smtClean="0">
                <a:solidFill>
                  <a:srgbClr val="002060"/>
                </a:solidFill>
              </a:rPr>
              <a:t>Руфат</a:t>
            </a:r>
            <a:r>
              <a:rPr lang="ru-RU" sz="2000" b="1" dirty="0" smtClean="0">
                <a:solidFill>
                  <a:srgbClr val="002060"/>
                </a:solidFill>
              </a:rPr>
              <a:t>,  5а класс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85918" y="1285860"/>
            <a:ext cx="5500726" cy="57888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Arial" pitchFamily="34" charset="0"/>
              </a:rPr>
              <a:t>Секция № 2  «ЗООЛОГИЯ»</a:t>
            </a:r>
            <a:endParaRPr lang="ru-RU" sz="28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Georgia" pitchFamily="18" charset="0"/>
              <a:cs typeface="Arial" pitchFamily="34" charset="0"/>
            </a:endParaRPr>
          </a:p>
        </p:txBody>
      </p:sp>
      <p:sp>
        <p:nvSpPr>
          <p:cNvPr id="8" name="Заголовок 3"/>
          <p:cNvSpPr txBox="1">
            <a:spLocks/>
          </p:cNvSpPr>
          <p:nvPr/>
        </p:nvSpPr>
        <p:spPr>
          <a:xfrm>
            <a:off x="428596" y="285728"/>
            <a:ext cx="8229600" cy="1011222"/>
          </a:xfrm>
          <a:prstGeom prst="downArrowCallou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lvl="0" algn="ctr">
              <a:spcBef>
                <a:spcPct val="0"/>
              </a:spcBef>
            </a:pPr>
            <a:r>
              <a:rPr kumimoji="0" lang="ru-RU" sz="4400" b="1" i="0" u="none" strike="noStrike" kern="1200" cap="none" spc="0" normalizeH="0" baseline="0" noProof="0" dirty="0" smtClean="0">
                <a:ln w="18000">
                  <a:solidFill>
                    <a:srgbClr val="00B050"/>
                  </a:solidFill>
                  <a:prstDash val="solid"/>
                  <a:miter lim="800000"/>
                </a:ln>
                <a:noFill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НОМИНАЦИЯ «</a:t>
            </a:r>
            <a:r>
              <a:rPr lang="ru-RU" sz="4000" b="1" dirty="0" smtClean="0">
                <a:ln w="18000">
                  <a:solidFill>
                    <a:srgbClr val="00B050"/>
                  </a:solidFill>
                  <a:prstDash val="solid"/>
                  <a:miter lim="800000"/>
                </a:ln>
                <a:noFill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ЮНИОР 5-6 классы</a:t>
            </a:r>
            <a:r>
              <a:rPr kumimoji="0" lang="ru-RU" sz="4400" b="1" i="0" u="none" strike="noStrike" kern="1200" cap="none" spc="0" normalizeH="0" baseline="0" noProof="0" dirty="0" smtClean="0">
                <a:ln w="18000">
                  <a:solidFill>
                    <a:srgbClr val="00B050"/>
                  </a:solidFill>
                  <a:prstDash val="solid"/>
                  <a:miter lim="800000"/>
                </a:ln>
                <a:noFill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»</a:t>
            </a:r>
            <a:endParaRPr kumimoji="0" lang="ru-RU" sz="4400" b="1" i="0" u="none" strike="noStrike" kern="1200" cap="none" spc="0" normalizeH="0" baseline="0" noProof="0" dirty="0">
              <a:ln w="18000">
                <a:solidFill>
                  <a:srgbClr val="00B050"/>
                </a:solidFill>
                <a:prstDash val="solid"/>
                <a:miter lim="800000"/>
              </a:ln>
              <a:noFill/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722" name="Picture 2" descr="C:\Users\Skill\Desktop\КОНФЕРЕНЦИЯ 19 ФЕВРАЛЯ\08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2714620"/>
            <a:ext cx="3810027" cy="28575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  <a:prstGeom prst="downArrowCallou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r>
              <a:rPr lang="ru-RU" b="1" dirty="0" smtClean="0">
                <a:ln w="18000">
                  <a:solidFill>
                    <a:srgbClr val="00B050"/>
                  </a:solidFill>
                  <a:prstDash val="solid"/>
                  <a:miter lim="800000"/>
                </a:ln>
                <a:noFill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НОМИНАЦИЯ «ЗНАЙКА»</a:t>
            </a:r>
            <a:endParaRPr lang="ru-RU" b="1" dirty="0">
              <a:ln w="18000">
                <a:solidFill>
                  <a:srgbClr val="00B050"/>
                </a:solidFill>
                <a:prstDash val="solid"/>
                <a:miter lim="800000"/>
              </a:ln>
              <a:noFill/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071934" y="2857496"/>
            <a:ext cx="4572032" cy="317009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I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место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Кирьякова Анна, 4а класс	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II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место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Фокин Владимир, 4а класс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Клинова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Анастасия  4а класс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III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место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Севрюков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Валерий,   4а класс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Полковников  Андрей, 2а класс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Приз зрительских симпатий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Кирьякова Анна, 4а класс	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428728" y="1428736"/>
            <a:ext cx="6858048" cy="57888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Arial" pitchFamily="34" charset="0"/>
              </a:rPr>
              <a:t>Секция №1  "Русские святыни»</a:t>
            </a:r>
            <a:endParaRPr lang="ru-RU" sz="28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Georgia" pitchFamily="18" charset="0"/>
              <a:cs typeface="Arial" pitchFamily="34" charset="0"/>
            </a:endParaRPr>
          </a:p>
        </p:txBody>
      </p:sp>
      <p:pic>
        <p:nvPicPr>
          <p:cNvPr id="7" name="Рисунок 6" descr="9d66b93dd3f139e5860ae61ae20fc42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857224" y="2357430"/>
            <a:ext cx="2762253" cy="41433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Заголовок 3"/>
          <p:cNvSpPr txBox="1">
            <a:spLocks/>
          </p:cNvSpPr>
          <p:nvPr/>
        </p:nvSpPr>
        <p:spPr>
          <a:xfrm>
            <a:off x="428596" y="285728"/>
            <a:ext cx="8229600" cy="1011222"/>
          </a:xfrm>
          <a:prstGeom prst="downArrowCallou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smtClean="0">
                <a:ln w="18000">
                  <a:solidFill>
                    <a:srgbClr val="00B050"/>
                  </a:solidFill>
                  <a:prstDash val="solid"/>
                  <a:miter lim="800000"/>
                </a:ln>
                <a:noFill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НОМИНАЦИЯ «ЗНАЙКА»</a:t>
            </a:r>
            <a:endParaRPr kumimoji="0" lang="ru-RU" sz="4400" b="1" i="0" u="none" strike="noStrike" kern="1200" cap="none" spc="0" normalizeH="0" baseline="0" noProof="0" dirty="0">
              <a:ln w="18000">
                <a:solidFill>
                  <a:srgbClr val="00B050"/>
                </a:solidFill>
                <a:prstDash val="solid"/>
                <a:miter lim="800000"/>
              </a:ln>
              <a:noFill/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  <a:prstGeom prst="downArrowCallou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r>
              <a:rPr lang="ru-RU" b="1" dirty="0" smtClean="0">
                <a:ln w="18000">
                  <a:solidFill>
                    <a:srgbClr val="00B050"/>
                  </a:solidFill>
                  <a:prstDash val="solid"/>
                  <a:miter lim="800000"/>
                </a:ln>
                <a:noFill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НОМИНАЦИЯ «ЗНАЙКА»</a:t>
            </a:r>
            <a:endParaRPr lang="ru-RU" b="1" dirty="0">
              <a:ln w="18000">
                <a:solidFill>
                  <a:srgbClr val="00B050"/>
                </a:solidFill>
                <a:prstDash val="solid"/>
                <a:miter lim="800000"/>
              </a:ln>
              <a:noFill/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357522" y="1841242"/>
            <a:ext cx="5786478" cy="501675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I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место </a:t>
            </a:r>
          </a:p>
          <a:p>
            <a:r>
              <a:rPr lang="ru-RU" sz="2000" dirty="0" smtClean="0"/>
              <a:t>Вода и ее секреты </a:t>
            </a:r>
          </a:p>
          <a:p>
            <a:r>
              <a:rPr lang="ru-RU" sz="2000" b="1" dirty="0" err="1" smtClean="0">
                <a:solidFill>
                  <a:srgbClr val="002060"/>
                </a:solidFill>
              </a:rPr>
              <a:t>Гатин</a:t>
            </a:r>
            <a:r>
              <a:rPr lang="ru-RU" sz="2000" b="1" dirty="0" smtClean="0">
                <a:solidFill>
                  <a:srgbClr val="002060"/>
                </a:solidFill>
              </a:rPr>
              <a:t> Роберт, </a:t>
            </a:r>
            <a:r>
              <a:rPr lang="ru-RU" sz="2000" b="1" dirty="0" err="1" smtClean="0">
                <a:solidFill>
                  <a:srgbClr val="002060"/>
                </a:solidFill>
              </a:rPr>
              <a:t>Чуваков</a:t>
            </a:r>
            <a:r>
              <a:rPr lang="ru-RU" sz="2000" b="1" dirty="0" smtClean="0">
                <a:solidFill>
                  <a:srgbClr val="002060"/>
                </a:solidFill>
              </a:rPr>
              <a:t> Владислав, 5б класс</a:t>
            </a:r>
          </a:p>
          <a:p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II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место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/>
              <a:t>Осенние явления в живой и неживой природе на примере растений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err="1" smtClean="0">
                <a:solidFill>
                  <a:srgbClr val="002060"/>
                </a:solidFill>
              </a:rPr>
              <a:t>Сенаторова</a:t>
            </a:r>
            <a:r>
              <a:rPr lang="ru-RU" sz="2000" b="1" dirty="0" smtClean="0">
                <a:solidFill>
                  <a:srgbClr val="002060"/>
                </a:solidFill>
              </a:rPr>
              <a:t> Алина ,5 а класс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III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место</a:t>
            </a:r>
          </a:p>
          <a:p>
            <a:r>
              <a:rPr lang="ru-RU" sz="2000" dirty="0" smtClean="0"/>
              <a:t>Осенние явления в живой и неживой природе на примере животных</a:t>
            </a:r>
          </a:p>
          <a:p>
            <a:r>
              <a:rPr lang="ru-RU" sz="2000" b="1" dirty="0" err="1" smtClean="0">
                <a:solidFill>
                  <a:srgbClr val="002060"/>
                </a:solidFill>
              </a:rPr>
              <a:t>Соломенцева</a:t>
            </a:r>
            <a:r>
              <a:rPr lang="ru-RU" sz="2000" b="1" dirty="0" smtClean="0">
                <a:solidFill>
                  <a:srgbClr val="002060"/>
                </a:solidFill>
              </a:rPr>
              <a:t> Ксения ,5 а класс	</a:t>
            </a:r>
          </a:p>
          <a:p>
            <a:r>
              <a:rPr lang="ru-RU" sz="2000" dirty="0" smtClean="0"/>
              <a:t>Болота</a:t>
            </a:r>
          </a:p>
          <a:p>
            <a:r>
              <a:rPr lang="ru-RU" sz="2000" b="1" dirty="0" err="1" smtClean="0">
                <a:solidFill>
                  <a:srgbClr val="002060"/>
                </a:solidFill>
              </a:rPr>
              <a:t>Ушкалова</a:t>
            </a:r>
            <a:r>
              <a:rPr lang="ru-RU" sz="2000" b="1" dirty="0" smtClean="0">
                <a:solidFill>
                  <a:srgbClr val="002060"/>
                </a:solidFill>
              </a:rPr>
              <a:t> Наталья Олеговна,6б класс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Georgia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Приз зрительских симпатий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 </a:t>
            </a:r>
          </a:p>
          <a:p>
            <a:r>
              <a:rPr lang="ru-RU" sz="2000" dirty="0" smtClean="0"/>
              <a:t>Камни и минералы 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Клюева Елизавета,6б класс</a:t>
            </a:r>
            <a:r>
              <a:rPr lang="ru-RU" sz="2000" dirty="0" smtClean="0"/>
              <a:t>	</a:t>
            </a:r>
            <a:endParaRPr lang="ru-RU" sz="20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214414" y="1214422"/>
            <a:ext cx="6500858" cy="57888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Arial" pitchFamily="34" charset="0"/>
              </a:rPr>
              <a:t>Секция № 3 «Естествознание»</a:t>
            </a:r>
            <a:endParaRPr lang="ru-RU" sz="28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Georgia" pitchFamily="18" charset="0"/>
              <a:cs typeface="Arial" pitchFamily="34" charset="0"/>
            </a:endParaRPr>
          </a:p>
        </p:txBody>
      </p:sp>
      <p:sp>
        <p:nvSpPr>
          <p:cNvPr id="8" name="Заголовок 3"/>
          <p:cNvSpPr txBox="1">
            <a:spLocks/>
          </p:cNvSpPr>
          <p:nvPr/>
        </p:nvSpPr>
        <p:spPr>
          <a:xfrm>
            <a:off x="428596" y="285728"/>
            <a:ext cx="8229600" cy="1011222"/>
          </a:xfrm>
          <a:prstGeom prst="downArrowCallou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lvl="0" algn="ctr">
              <a:spcBef>
                <a:spcPct val="0"/>
              </a:spcBef>
            </a:pPr>
            <a:r>
              <a:rPr kumimoji="0" lang="ru-RU" sz="4400" b="1" i="0" u="none" strike="noStrike" kern="1200" cap="none" spc="0" normalizeH="0" baseline="0" noProof="0" dirty="0" smtClean="0">
                <a:ln w="18000">
                  <a:solidFill>
                    <a:srgbClr val="00B050"/>
                  </a:solidFill>
                  <a:prstDash val="solid"/>
                  <a:miter lim="800000"/>
                </a:ln>
                <a:noFill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НОМИНАЦИЯ «</a:t>
            </a:r>
            <a:r>
              <a:rPr lang="ru-RU" sz="4000" b="1" dirty="0" smtClean="0">
                <a:ln w="18000">
                  <a:solidFill>
                    <a:srgbClr val="00B050"/>
                  </a:solidFill>
                  <a:prstDash val="solid"/>
                  <a:miter lim="800000"/>
                </a:ln>
                <a:noFill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ЮНИОР 5-6 классы</a:t>
            </a:r>
            <a:r>
              <a:rPr kumimoji="0" lang="ru-RU" sz="4400" b="1" i="0" u="none" strike="noStrike" kern="1200" cap="none" spc="0" normalizeH="0" baseline="0" noProof="0" dirty="0" smtClean="0">
                <a:ln w="18000">
                  <a:solidFill>
                    <a:srgbClr val="00B050"/>
                  </a:solidFill>
                  <a:prstDash val="solid"/>
                  <a:miter lim="800000"/>
                </a:ln>
                <a:noFill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»</a:t>
            </a:r>
            <a:endParaRPr kumimoji="0" lang="ru-RU" sz="4400" b="1" i="0" u="none" strike="noStrike" kern="1200" cap="none" spc="0" normalizeH="0" baseline="0" noProof="0" dirty="0">
              <a:ln w="18000">
                <a:solidFill>
                  <a:srgbClr val="00B050"/>
                </a:solidFill>
                <a:prstDash val="solid"/>
                <a:miter lim="800000"/>
              </a:ln>
              <a:noFill/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1746" name="Picture 2" descr="C:\Users\Skill\Desktop\КОНФЕРЕНЦИЯ 19 ФЕВРАЛЯ\08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714620"/>
            <a:ext cx="3278181" cy="24586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  <a:prstGeom prst="downArrowCallou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r>
              <a:rPr lang="ru-RU" b="1" dirty="0" smtClean="0">
                <a:ln w="18000">
                  <a:solidFill>
                    <a:srgbClr val="00B050"/>
                  </a:solidFill>
                  <a:prstDash val="solid"/>
                  <a:miter lim="800000"/>
                </a:ln>
                <a:noFill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НОМИНАЦИЯ «ЗНАЙКА»</a:t>
            </a:r>
            <a:endParaRPr lang="ru-RU" b="1" dirty="0">
              <a:ln w="18000">
                <a:solidFill>
                  <a:srgbClr val="00B050"/>
                </a:solidFill>
                <a:prstDash val="solid"/>
                <a:miter lim="800000"/>
              </a:ln>
              <a:noFill/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500562" y="2214554"/>
            <a:ext cx="4214842" cy="409342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I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место </a:t>
            </a:r>
          </a:p>
          <a:p>
            <a:r>
              <a:rPr lang="ru-RU" sz="2000" dirty="0" smtClean="0"/>
              <a:t>Что из чего сделано 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Павлова Дарья,	5а класс</a:t>
            </a:r>
          </a:p>
          <a:p>
            <a:r>
              <a:rPr lang="ru-RU" sz="2000" dirty="0" smtClean="0"/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II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место </a:t>
            </a:r>
          </a:p>
          <a:p>
            <a:r>
              <a:rPr lang="ru-RU" sz="2000" dirty="0" smtClean="0"/>
              <a:t>Всемирное тяготение </a:t>
            </a:r>
          </a:p>
          <a:p>
            <a:r>
              <a:rPr lang="ru-RU" sz="2000" b="1" dirty="0" err="1" smtClean="0">
                <a:solidFill>
                  <a:srgbClr val="002060"/>
                </a:solidFill>
              </a:rPr>
              <a:t>Любомирова</a:t>
            </a:r>
            <a:r>
              <a:rPr lang="ru-RU" sz="2000" b="1" dirty="0" smtClean="0">
                <a:solidFill>
                  <a:srgbClr val="002060"/>
                </a:solidFill>
              </a:rPr>
              <a:t> Валерия, 6а класс</a:t>
            </a:r>
          </a:p>
          <a:p>
            <a:r>
              <a:rPr lang="ru-RU" sz="2000" dirty="0" smtClean="0"/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III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место</a:t>
            </a:r>
          </a:p>
          <a:p>
            <a:r>
              <a:rPr lang="ru-RU" sz="2000" dirty="0" smtClean="0"/>
              <a:t>Силы в быту 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Булатов Алексей,6а класс	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Georgia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Приз зрительских симпатий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 </a:t>
            </a:r>
          </a:p>
          <a:p>
            <a:r>
              <a:rPr lang="ru-RU" sz="2000" dirty="0" smtClean="0"/>
              <a:t>Всемирное тяготение </a:t>
            </a:r>
          </a:p>
          <a:p>
            <a:r>
              <a:rPr lang="ru-RU" sz="2000" b="1" dirty="0" err="1" smtClean="0">
                <a:solidFill>
                  <a:srgbClr val="002060"/>
                </a:solidFill>
              </a:rPr>
              <a:t>Любомирова</a:t>
            </a:r>
            <a:r>
              <a:rPr lang="ru-RU" sz="2000" b="1" dirty="0" smtClean="0">
                <a:solidFill>
                  <a:srgbClr val="002060"/>
                </a:solidFill>
              </a:rPr>
              <a:t> Валерия, 6а класс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428728" y="1285860"/>
            <a:ext cx="5429288" cy="57888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Arial" pitchFamily="34" charset="0"/>
              </a:rPr>
              <a:t>Секция № 4  «ФИЗИКА»</a:t>
            </a:r>
            <a:endParaRPr lang="ru-RU" sz="28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Georgia" pitchFamily="18" charset="0"/>
              <a:cs typeface="Arial" pitchFamily="34" charset="0"/>
            </a:endParaRPr>
          </a:p>
        </p:txBody>
      </p:sp>
      <p:sp>
        <p:nvSpPr>
          <p:cNvPr id="8" name="Заголовок 3"/>
          <p:cNvSpPr txBox="1">
            <a:spLocks/>
          </p:cNvSpPr>
          <p:nvPr/>
        </p:nvSpPr>
        <p:spPr>
          <a:xfrm>
            <a:off x="428596" y="285728"/>
            <a:ext cx="8229600" cy="1011222"/>
          </a:xfrm>
          <a:prstGeom prst="downArrowCallou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accent6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lvl="0" algn="ctr">
              <a:spcBef>
                <a:spcPct val="0"/>
              </a:spcBef>
            </a:pPr>
            <a:r>
              <a:rPr kumimoji="0" lang="ru-RU" sz="4400" b="1" i="0" u="none" strike="noStrike" kern="1200" cap="none" spc="0" normalizeH="0" baseline="0" noProof="0" dirty="0" smtClean="0">
                <a:ln w="18000">
                  <a:solidFill>
                    <a:srgbClr val="00B050"/>
                  </a:solidFill>
                  <a:prstDash val="solid"/>
                  <a:miter lim="800000"/>
                </a:ln>
                <a:noFill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НОМИНАЦИЯ «</a:t>
            </a:r>
            <a:r>
              <a:rPr lang="ru-RU" sz="4000" b="1" dirty="0" smtClean="0">
                <a:ln w="18000">
                  <a:solidFill>
                    <a:srgbClr val="00B050"/>
                  </a:solidFill>
                  <a:prstDash val="solid"/>
                  <a:miter lim="800000"/>
                </a:ln>
                <a:noFill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ЮНИОР 5-6 классы</a:t>
            </a:r>
            <a:r>
              <a:rPr kumimoji="0" lang="ru-RU" sz="4400" b="1" i="0" u="none" strike="noStrike" kern="1200" cap="none" spc="0" normalizeH="0" baseline="0" noProof="0" dirty="0" smtClean="0">
                <a:ln w="18000">
                  <a:solidFill>
                    <a:srgbClr val="00B050"/>
                  </a:solidFill>
                  <a:prstDash val="solid"/>
                  <a:miter lim="800000"/>
                </a:ln>
                <a:noFill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»</a:t>
            </a:r>
            <a:endParaRPr kumimoji="0" lang="ru-RU" sz="4400" b="1" i="0" u="none" strike="noStrike" kern="1200" cap="none" spc="0" normalizeH="0" baseline="0" noProof="0" dirty="0">
              <a:ln w="18000">
                <a:solidFill>
                  <a:srgbClr val="00B050"/>
                </a:solidFill>
                <a:prstDash val="solid"/>
                <a:miter lim="800000"/>
              </a:ln>
              <a:noFill/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2770" name="Picture 2" descr="C:\Users\Skill\Desktop\КОНФЕРЕНЦИЯ 19 ФЕВРАЛЯ\09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2714620"/>
            <a:ext cx="4095778" cy="307183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011222"/>
          </a:xfrm>
          <a:prstGeom prst="downArrowCallou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r>
              <a:rPr lang="ru-RU" b="1" dirty="0" smtClean="0">
                <a:ln w="18000">
                  <a:solidFill>
                    <a:srgbClr val="00B050"/>
                  </a:solidFill>
                  <a:prstDash val="solid"/>
                  <a:miter lim="800000"/>
                </a:ln>
                <a:noFill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НОМИНАЦИЯ «ЮНИОР 5-6 классы»</a:t>
            </a:r>
            <a:endParaRPr lang="ru-RU" b="1" dirty="0">
              <a:ln w="18000">
                <a:solidFill>
                  <a:srgbClr val="00B050"/>
                </a:solidFill>
                <a:prstDash val="solid"/>
                <a:miter lim="800000"/>
              </a:ln>
              <a:noFill/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57126" y="1643050"/>
            <a:ext cx="8501154" cy="501675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I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место </a:t>
            </a:r>
          </a:p>
          <a:p>
            <a:r>
              <a:rPr lang="ru-RU" sz="2000" dirty="0" smtClean="0"/>
              <a:t>Они просто другие</a:t>
            </a:r>
          </a:p>
          <a:p>
            <a:r>
              <a:rPr lang="ru-RU" sz="2000" b="1" dirty="0" err="1" smtClean="0">
                <a:solidFill>
                  <a:srgbClr val="002060"/>
                </a:solidFill>
              </a:rPr>
              <a:t>Тагасов</a:t>
            </a:r>
            <a:r>
              <a:rPr lang="ru-RU" sz="2000" b="1" dirty="0" smtClean="0">
                <a:solidFill>
                  <a:srgbClr val="002060"/>
                </a:solidFill>
              </a:rPr>
              <a:t> Семен,  Михайлов Михаил,  Пономарев Денис,  Гогин Генрих,  6а класс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II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место </a:t>
            </a:r>
          </a:p>
          <a:p>
            <a:r>
              <a:rPr lang="ru-RU" sz="2000" dirty="0" smtClean="0"/>
              <a:t>Психологические проблемы в подростковом возрасте и возможность их решения с помощью занятий бальными танцами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Горшенина Татьяна , 6б класс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III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место</a:t>
            </a:r>
          </a:p>
          <a:p>
            <a:r>
              <a:rPr lang="ru-RU" sz="2000" dirty="0" smtClean="0"/>
              <a:t>Чистота – залог красивого города</a:t>
            </a:r>
          </a:p>
          <a:p>
            <a:r>
              <a:rPr lang="ru-RU" sz="2000" b="1" dirty="0" err="1" smtClean="0">
                <a:solidFill>
                  <a:srgbClr val="002060"/>
                </a:solidFill>
              </a:rPr>
              <a:t>Торочкова</a:t>
            </a:r>
            <a:r>
              <a:rPr lang="ru-RU" sz="2000" b="1" dirty="0" smtClean="0">
                <a:solidFill>
                  <a:srgbClr val="002060"/>
                </a:solidFill>
              </a:rPr>
              <a:t> Диана, Крушинский Михаил, </a:t>
            </a:r>
            <a:r>
              <a:rPr lang="ru-RU" sz="2000" b="1" dirty="0" err="1" smtClean="0">
                <a:solidFill>
                  <a:srgbClr val="002060"/>
                </a:solidFill>
              </a:rPr>
              <a:t>Семернин</a:t>
            </a:r>
            <a:r>
              <a:rPr lang="ru-RU" sz="2000" b="1" dirty="0" smtClean="0">
                <a:solidFill>
                  <a:srgbClr val="002060"/>
                </a:solidFill>
              </a:rPr>
              <a:t> Максим, </a:t>
            </a:r>
            <a:r>
              <a:rPr lang="ru-RU" sz="2000" b="1" dirty="0" err="1" smtClean="0">
                <a:solidFill>
                  <a:srgbClr val="002060"/>
                </a:solidFill>
              </a:rPr>
              <a:t>Плохотнюк</a:t>
            </a:r>
            <a:r>
              <a:rPr lang="ru-RU" sz="2000" b="1" dirty="0" smtClean="0">
                <a:solidFill>
                  <a:srgbClr val="002060"/>
                </a:solidFill>
              </a:rPr>
              <a:t> Евгений, </a:t>
            </a:r>
            <a:r>
              <a:rPr lang="ru-RU" sz="2000" b="1" dirty="0" err="1" smtClean="0">
                <a:solidFill>
                  <a:srgbClr val="002060"/>
                </a:solidFill>
              </a:rPr>
              <a:t>Самутина</a:t>
            </a:r>
            <a:r>
              <a:rPr lang="ru-RU" sz="2000" b="1" dirty="0" smtClean="0">
                <a:solidFill>
                  <a:srgbClr val="002060"/>
                </a:solidFill>
              </a:rPr>
              <a:t> Жанна, </a:t>
            </a:r>
            <a:r>
              <a:rPr lang="ru-RU" sz="2000" b="1" dirty="0" err="1" smtClean="0">
                <a:solidFill>
                  <a:srgbClr val="002060"/>
                </a:solidFill>
              </a:rPr>
              <a:t>Швецова</a:t>
            </a:r>
            <a:r>
              <a:rPr lang="ru-RU" sz="2000" b="1" dirty="0" smtClean="0">
                <a:solidFill>
                  <a:srgbClr val="002060"/>
                </a:solidFill>
              </a:rPr>
              <a:t> Аида, Кузнецова  Анна, 5б класс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Приз зрительских симпатий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 </a:t>
            </a:r>
          </a:p>
          <a:p>
            <a:r>
              <a:rPr lang="ru-RU" sz="2000" dirty="0" smtClean="0"/>
              <a:t>Чистота – залог красивого города</a:t>
            </a:r>
          </a:p>
          <a:p>
            <a:r>
              <a:rPr lang="ru-RU" sz="2000" b="1" dirty="0" err="1" smtClean="0">
                <a:solidFill>
                  <a:srgbClr val="002060"/>
                </a:solidFill>
              </a:rPr>
              <a:t>Торочкова</a:t>
            </a:r>
            <a:r>
              <a:rPr lang="ru-RU" sz="2000" b="1" dirty="0" smtClean="0">
                <a:solidFill>
                  <a:srgbClr val="002060"/>
                </a:solidFill>
              </a:rPr>
              <a:t> Диана, Крушинский Михаил, </a:t>
            </a:r>
            <a:r>
              <a:rPr lang="ru-RU" sz="2000" b="1" dirty="0" err="1" smtClean="0">
                <a:solidFill>
                  <a:srgbClr val="002060"/>
                </a:solidFill>
              </a:rPr>
              <a:t>Семернин</a:t>
            </a:r>
            <a:r>
              <a:rPr lang="ru-RU" sz="2000" b="1" dirty="0" smtClean="0">
                <a:solidFill>
                  <a:srgbClr val="002060"/>
                </a:solidFill>
              </a:rPr>
              <a:t> Максим, </a:t>
            </a:r>
            <a:r>
              <a:rPr lang="ru-RU" sz="2000" b="1" dirty="0" err="1" smtClean="0">
                <a:solidFill>
                  <a:srgbClr val="002060"/>
                </a:solidFill>
              </a:rPr>
              <a:t>Плохотнюк</a:t>
            </a:r>
            <a:r>
              <a:rPr lang="ru-RU" sz="2000" b="1" dirty="0" smtClean="0">
                <a:solidFill>
                  <a:srgbClr val="002060"/>
                </a:solidFill>
              </a:rPr>
              <a:t> Евгений, </a:t>
            </a:r>
            <a:r>
              <a:rPr lang="ru-RU" sz="2000" b="1" dirty="0" err="1" smtClean="0">
                <a:solidFill>
                  <a:srgbClr val="002060"/>
                </a:solidFill>
              </a:rPr>
              <a:t>Самутина</a:t>
            </a:r>
            <a:r>
              <a:rPr lang="ru-RU" sz="2000" b="1" dirty="0" smtClean="0">
                <a:solidFill>
                  <a:srgbClr val="002060"/>
                </a:solidFill>
              </a:rPr>
              <a:t> Жанна, </a:t>
            </a:r>
            <a:r>
              <a:rPr lang="ru-RU" sz="2000" b="1" dirty="0" err="1" smtClean="0">
                <a:solidFill>
                  <a:srgbClr val="002060"/>
                </a:solidFill>
              </a:rPr>
              <a:t>Швецова</a:t>
            </a:r>
            <a:r>
              <a:rPr lang="ru-RU" sz="2000" b="1" dirty="0" smtClean="0">
                <a:solidFill>
                  <a:srgbClr val="002060"/>
                </a:solidFill>
              </a:rPr>
              <a:t> Аида, Кузнецова  Анна, 5б класс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28596" y="1000108"/>
            <a:ext cx="8429684" cy="57888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Arial" pitchFamily="34" charset="0"/>
              </a:rPr>
              <a:t>Секция № 5  «СОЦИАЛЬНЫЙ ПРОЕКТ»</a:t>
            </a:r>
            <a:endParaRPr lang="ru-RU" sz="28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Georgia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  <a:prstGeom prst="downArrowCallou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r>
              <a:rPr lang="ru-RU" b="1" dirty="0" smtClean="0">
                <a:ln w="18000">
                  <a:solidFill>
                    <a:srgbClr val="00B050"/>
                  </a:solidFill>
                  <a:prstDash val="solid"/>
                  <a:miter lim="800000"/>
                </a:ln>
                <a:noFill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НОМИНАЦИЯ «ЗНАЙКА»</a:t>
            </a:r>
            <a:endParaRPr lang="ru-RU" b="1" dirty="0">
              <a:ln w="18000">
                <a:solidFill>
                  <a:srgbClr val="00B050"/>
                </a:solidFill>
                <a:prstDash val="solid"/>
                <a:miter lim="800000"/>
              </a:ln>
              <a:noFill/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071934" y="2285992"/>
            <a:ext cx="4786346" cy="409342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I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место </a:t>
            </a:r>
          </a:p>
          <a:p>
            <a:r>
              <a:rPr lang="ru-RU" sz="2000" dirty="0" smtClean="0"/>
              <a:t>Обездоленное детство в романах В. Гюго «</a:t>
            </a:r>
            <a:r>
              <a:rPr lang="ru-RU" sz="2000" dirty="0" err="1" smtClean="0"/>
              <a:t>Отвер-женные</a:t>
            </a:r>
            <a:r>
              <a:rPr lang="ru-RU" sz="2000" dirty="0" smtClean="0"/>
              <a:t>», Ч. Диккенс «Оливер Твист» и рассказ Ф. Достоевского «Мальчик у Христа на елке»</a:t>
            </a:r>
          </a:p>
          <a:p>
            <a:r>
              <a:rPr lang="ru-RU" sz="2000" b="1" dirty="0" err="1" smtClean="0">
                <a:solidFill>
                  <a:srgbClr val="002060"/>
                </a:solidFill>
              </a:rPr>
              <a:t>Зайцевская</a:t>
            </a:r>
            <a:r>
              <a:rPr lang="ru-RU" sz="2000" b="1" dirty="0" smtClean="0">
                <a:solidFill>
                  <a:srgbClr val="002060"/>
                </a:solidFill>
              </a:rPr>
              <a:t> Софья , 6а класс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II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место </a:t>
            </a:r>
          </a:p>
          <a:p>
            <a:r>
              <a:rPr lang="ru-RU" sz="2000" dirty="0" smtClean="0"/>
              <a:t>Сатира и юмор в романе Ильфа и Петрова «Двенадцать стульев»</a:t>
            </a:r>
          </a:p>
          <a:p>
            <a:r>
              <a:rPr lang="ru-RU" sz="2000" b="1" dirty="0" err="1" smtClean="0">
                <a:solidFill>
                  <a:srgbClr val="002060"/>
                </a:solidFill>
              </a:rPr>
              <a:t>Квитковский</a:t>
            </a:r>
            <a:r>
              <a:rPr lang="ru-RU" sz="2000" b="1" dirty="0" smtClean="0">
                <a:solidFill>
                  <a:srgbClr val="002060"/>
                </a:solidFill>
              </a:rPr>
              <a:t> Максим , 6а класс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III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место</a:t>
            </a:r>
          </a:p>
          <a:p>
            <a:r>
              <a:rPr lang="ru-RU" sz="2000" dirty="0" smtClean="0"/>
              <a:t>Мифы Древней Греции</a:t>
            </a:r>
          </a:p>
          <a:p>
            <a:r>
              <a:rPr lang="ru-RU" sz="2000" b="1" dirty="0" err="1" smtClean="0">
                <a:solidFill>
                  <a:srgbClr val="002060"/>
                </a:solidFill>
              </a:rPr>
              <a:t>Конкин</a:t>
            </a:r>
            <a:r>
              <a:rPr lang="ru-RU" sz="2000" b="1" dirty="0" smtClean="0">
                <a:solidFill>
                  <a:srgbClr val="002060"/>
                </a:solidFill>
              </a:rPr>
              <a:t> Александр, 5а класс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428728" y="1285860"/>
            <a:ext cx="5929354" cy="57888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Arial" pitchFamily="34" charset="0"/>
              </a:rPr>
              <a:t>Секция № 6  «Литература»</a:t>
            </a:r>
            <a:endParaRPr lang="ru-RU" sz="28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Georgia" pitchFamily="18" charset="0"/>
              <a:cs typeface="Arial" pitchFamily="34" charset="0"/>
            </a:endParaRPr>
          </a:p>
        </p:txBody>
      </p:sp>
      <p:sp>
        <p:nvSpPr>
          <p:cNvPr id="8" name="Заголовок 3"/>
          <p:cNvSpPr txBox="1">
            <a:spLocks/>
          </p:cNvSpPr>
          <p:nvPr/>
        </p:nvSpPr>
        <p:spPr>
          <a:xfrm>
            <a:off x="428596" y="285728"/>
            <a:ext cx="8229600" cy="1011222"/>
          </a:xfrm>
          <a:prstGeom prst="downArrowCallou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accent6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lvl="0" algn="ctr">
              <a:spcBef>
                <a:spcPct val="0"/>
              </a:spcBef>
            </a:pPr>
            <a:r>
              <a:rPr kumimoji="0" lang="ru-RU" sz="4400" b="1" i="0" u="none" strike="noStrike" kern="1200" cap="none" spc="0" normalizeH="0" baseline="0" noProof="0" dirty="0" smtClean="0">
                <a:ln w="18000">
                  <a:solidFill>
                    <a:srgbClr val="00B050"/>
                  </a:solidFill>
                  <a:prstDash val="solid"/>
                  <a:miter lim="800000"/>
                </a:ln>
                <a:noFill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НОМИНАЦИЯ «</a:t>
            </a:r>
            <a:r>
              <a:rPr lang="ru-RU" sz="4000" b="1" dirty="0" smtClean="0">
                <a:ln w="18000">
                  <a:solidFill>
                    <a:srgbClr val="00B050"/>
                  </a:solidFill>
                  <a:prstDash val="solid"/>
                  <a:miter lim="800000"/>
                </a:ln>
                <a:noFill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ЮНИОР 5-6 классы</a:t>
            </a:r>
            <a:r>
              <a:rPr kumimoji="0" lang="ru-RU" sz="4400" b="1" i="0" u="none" strike="noStrike" kern="1200" cap="none" spc="0" normalizeH="0" baseline="0" noProof="0" dirty="0" smtClean="0">
                <a:ln w="18000">
                  <a:solidFill>
                    <a:srgbClr val="00B050"/>
                  </a:solidFill>
                  <a:prstDash val="solid"/>
                  <a:miter lim="800000"/>
                </a:ln>
                <a:noFill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»</a:t>
            </a:r>
            <a:endParaRPr kumimoji="0" lang="ru-RU" sz="4400" b="1" i="0" u="none" strike="noStrike" kern="1200" cap="none" spc="0" normalizeH="0" baseline="0" noProof="0" dirty="0">
              <a:ln w="18000">
                <a:solidFill>
                  <a:srgbClr val="00B050"/>
                </a:solidFill>
                <a:prstDash val="solid"/>
                <a:miter lim="800000"/>
              </a:ln>
              <a:noFill/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42844" y="5288340"/>
            <a:ext cx="3857620" cy="129266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FF000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Приз зрительских симпатий</a:t>
            </a:r>
            <a:r>
              <a:rPr lang="ru-RU" b="1" dirty="0" smtClean="0">
                <a:latin typeface="Georgia" pitchFamily="18" charset="0"/>
                <a:ea typeface="Times New Roman" pitchFamily="18" charset="0"/>
                <a:cs typeface="Arial" pitchFamily="34" charset="0"/>
              </a:rPr>
              <a:t>  </a:t>
            </a:r>
          </a:p>
          <a:p>
            <a:r>
              <a:rPr lang="ru-RU" sz="2000" dirty="0" smtClean="0"/>
              <a:t>Сатира и юмор в романе Ильфа и Петрова «Двенадцать стульев»</a:t>
            </a:r>
          </a:p>
          <a:p>
            <a:r>
              <a:rPr lang="ru-RU" sz="2000" b="1" dirty="0" err="1" smtClean="0">
                <a:solidFill>
                  <a:srgbClr val="002060"/>
                </a:solidFill>
              </a:rPr>
              <a:t>Квитковский</a:t>
            </a:r>
            <a:r>
              <a:rPr lang="ru-RU" sz="2000" b="1" dirty="0" smtClean="0">
                <a:solidFill>
                  <a:srgbClr val="002060"/>
                </a:solidFill>
              </a:rPr>
              <a:t> Максим , 6а класс</a:t>
            </a:r>
            <a:endParaRPr lang="ru-RU" b="1" dirty="0" smtClean="0">
              <a:solidFill>
                <a:srgbClr val="002060"/>
              </a:solidFill>
              <a:latin typeface="Georgia" pitchFamily="18" charset="0"/>
              <a:cs typeface="Arial" pitchFamily="34" charset="0"/>
            </a:endParaRPr>
          </a:p>
        </p:txBody>
      </p:sp>
      <p:pic>
        <p:nvPicPr>
          <p:cNvPr id="33794" name="Picture 2" descr="C:\Users\Skill\Desktop\КОНФЕРЕНЦИЯ 19 ФЕВРАЛЯ\06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2214554"/>
            <a:ext cx="3706810" cy="278010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  <a:prstGeom prst="downArrowCallou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r>
              <a:rPr lang="ru-RU" b="1" dirty="0" smtClean="0">
                <a:ln w="18000">
                  <a:solidFill>
                    <a:srgbClr val="00B050"/>
                  </a:solidFill>
                  <a:prstDash val="solid"/>
                  <a:miter lim="800000"/>
                </a:ln>
                <a:noFill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НОМИНАЦИЯ «ЗНАЙКА»</a:t>
            </a:r>
            <a:endParaRPr lang="ru-RU" b="1" dirty="0">
              <a:ln w="18000">
                <a:solidFill>
                  <a:srgbClr val="00B050"/>
                </a:solidFill>
                <a:prstDash val="solid"/>
                <a:miter lim="800000"/>
              </a:ln>
              <a:noFill/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143372" y="2000240"/>
            <a:ext cx="4714908" cy="470898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I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место </a:t>
            </a:r>
          </a:p>
          <a:p>
            <a:r>
              <a:rPr lang="ru-RU" sz="2000" dirty="0" smtClean="0"/>
              <a:t>Лингвистические ошибки вокруг нас: причины возникновения и классификация 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Крушинский Михаил , 5б класс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II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место </a:t>
            </a:r>
          </a:p>
          <a:p>
            <a:r>
              <a:rPr lang="ru-RU" sz="2000" dirty="0" smtClean="0"/>
              <a:t>Роль личных местоимений в лирике М.Ю. Лермонтова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Лукин Петр, 6а класс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III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место</a:t>
            </a:r>
          </a:p>
          <a:p>
            <a:r>
              <a:rPr lang="ru-RU" sz="2000" dirty="0" smtClean="0"/>
              <a:t>Великий и могучий русский язык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Быкова Кристина, 5а класс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Georgia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Приз зрительских симпатий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 </a:t>
            </a:r>
          </a:p>
          <a:p>
            <a:r>
              <a:rPr lang="ru-RU" sz="2000" dirty="0" smtClean="0"/>
              <a:t>Уменьшительно-ласкательные суффиксы </a:t>
            </a:r>
            <a:r>
              <a:rPr lang="ru-RU" sz="2000" b="1" dirty="0" smtClean="0">
                <a:solidFill>
                  <a:srgbClr val="002060"/>
                </a:solidFill>
              </a:rPr>
              <a:t>Попова Дарья Алексеевна, 6б класс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428728" y="1285860"/>
            <a:ext cx="5786478" cy="57888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Arial" pitchFamily="34" charset="0"/>
              </a:rPr>
              <a:t>Секция № 7 </a:t>
            </a:r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Arial" pitchFamily="34" charset="0"/>
              </a:rPr>
              <a:t>«Русский язык»</a:t>
            </a:r>
            <a:endParaRPr lang="ru-RU" sz="28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Georgia" pitchFamily="18" charset="0"/>
              <a:cs typeface="Arial" pitchFamily="34" charset="0"/>
            </a:endParaRPr>
          </a:p>
        </p:txBody>
      </p:sp>
      <p:sp>
        <p:nvSpPr>
          <p:cNvPr id="8" name="Заголовок 3"/>
          <p:cNvSpPr txBox="1">
            <a:spLocks/>
          </p:cNvSpPr>
          <p:nvPr/>
        </p:nvSpPr>
        <p:spPr>
          <a:xfrm>
            <a:off x="428596" y="285728"/>
            <a:ext cx="8229600" cy="1011222"/>
          </a:xfrm>
          <a:prstGeom prst="downArrowCallou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accent6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lvl="0" algn="ctr">
              <a:spcBef>
                <a:spcPct val="0"/>
              </a:spcBef>
            </a:pPr>
            <a:r>
              <a:rPr kumimoji="0" lang="ru-RU" sz="4400" b="1" i="0" u="none" strike="noStrike" kern="1200" cap="none" spc="0" normalizeH="0" baseline="0" noProof="0" dirty="0" smtClean="0">
                <a:ln w="18000">
                  <a:solidFill>
                    <a:srgbClr val="00B050"/>
                  </a:solidFill>
                  <a:prstDash val="solid"/>
                  <a:miter lim="800000"/>
                </a:ln>
                <a:noFill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НОМИНАЦИЯ «</a:t>
            </a:r>
            <a:r>
              <a:rPr lang="ru-RU" sz="4400" b="1" dirty="0" smtClean="0">
                <a:ln w="18000">
                  <a:solidFill>
                    <a:srgbClr val="00B050"/>
                  </a:solidFill>
                  <a:prstDash val="solid"/>
                  <a:miter lim="800000"/>
                </a:ln>
                <a:noFill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ЮНИОР 5-6 классы</a:t>
            </a:r>
            <a:r>
              <a:rPr kumimoji="0" lang="ru-RU" sz="4400" b="1" i="0" u="none" strike="noStrike" kern="1200" cap="none" spc="0" normalizeH="0" baseline="0" noProof="0" dirty="0" smtClean="0">
                <a:ln w="18000">
                  <a:solidFill>
                    <a:srgbClr val="00B050"/>
                  </a:solidFill>
                  <a:prstDash val="solid"/>
                  <a:miter lim="800000"/>
                </a:ln>
                <a:noFill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»</a:t>
            </a:r>
            <a:endParaRPr kumimoji="0" lang="ru-RU" sz="4400" b="1" i="0" u="none" strike="noStrike" kern="1200" cap="none" spc="0" normalizeH="0" baseline="0" noProof="0" dirty="0">
              <a:ln w="18000">
                <a:solidFill>
                  <a:srgbClr val="00B050"/>
                </a:solidFill>
                <a:prstDash val="solid"/>
                <a:miter lim="800000"/>
              </a:ln>
              <a:noFill/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2500306"/>
            <a:ext cx="3557586" cy="266818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  <a:prstGeom prst="downArrowCallou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r>
              <a:rPr lang="ru-RU" b="1" dirty="0" smtClean="0">
                <a:ln w="18000">
                  <a:solidFill>
                    <a:srgbClr val="00B050"/>
                  </a:solidFill>
                  <a:prstDash val="solid"/>
                  <a:miter lim="800000"/>
                </a:ln>
                <a:noFill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НОМИНАЦИЯ «ЗНАЙКА»</a:t>
            </a:r>
            <a:endParaRPr lang="ru-RU" b="1" dirty="0">
              <a:ln w="18000">
                <a:solidFill>
                  <a:srgbClr val="00B050"/>
                </a:solidFill>
                <a:prstDash val="solid"/>
                <a:miter lim="800000"/>
              </a:ln>
              <a:noFill/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143372" y="2428868"/>
            <a:ext cx="4572032" cy="409342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I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место </a:t>
            </a:r>
          </a:p>
          <a:p>
            <a:r>
              <a:rPr lang="ru-RU" sz="2000" dirty="0" smtClean="0"/>
              <a:t>Мистическая Ирландия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Константинова Евгения , 6б класс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II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место </a:t>
            </a:r>
          </a:p>
          <a:p>
            <a:r>
              <a:rPr lang="ru-RU" sz="2000" dirty="0" smtClean="0"/>
              <a:t>Имя прилагательное. Степени сравнения прилагательных.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Крушинский Михаил , 5б класс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III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место</a:t>
            </a:r>
          </a:p>
          <a:p>
            <a:r>
              <a:rPr lang="ru-RU" sz="2000" dirty="0" smtClean="0"/>
              <a:t>Музей мадам </a:t>
            </a:r>
            <a:r>
              <a:rPr lang="ru-RU" sz="2000" dirty="0" err="1" smtClean="0"/>
              <a:t>Тюссо</a:t>
            </a:r>
            <a:endParaRPr lang="ru-RU" sz="2000" dirty="0" smtClean="0"/>
          </a:p>
          <a:p>
            <a:r>
              <a:rPr lang="ru-RU" sz="2000" b="1" dirty="0" smtClean="0">
                <a:solidFill>
                  <a:srgbClr val="002060"/>
                </a:solidFill>
              </a:rPr>
              <a:t>Кошелева Кристина , 6б класс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Приз зрительских симпатий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 </a:t>
            </a:r>
          </a:p>
          <a:p>
            <a:r>
              <a:rPr lang="ru-RU" sz="2000" dirty="0" smtClean="0"/>
              <a:t>Мистическая Ирландия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Константинова Евгения , 6б класс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42910" y="1285860"/>
            <a:ext cx="7858180" cy="57888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Arial" pitchFamily="34" charset="0"/>
              </a:rPr>
              <a:t>Секция № 8  «АНГЛИЙСКИЙ ЯЭЫК»</a:t>
            </a:r>
            <a:endParaRPr lang="ru-RU" sz="28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Georgia" pitchFamily="18" charset="0"/>
              <a:cs typeface="Arial" pitchFamily="34" charset="0"/>
            </a:endParaRPr>
          </a:p>
        </p:txBody>
      </p:sp>
      <p:sp>
        <p:nvSpPr>
          <p:cNvPr id="8" name="Заголовок 3"/>
          <p:cNvSpPr txBox="1">
            <a:spLocks/>
          </p:cNvSpPr>
          <p:nvPr/>
        </p:nvSpPr>
        <p:spPr>
          <a:xfrm>
            <a:off x="428596" y="285728"/>
            <a:ext cx="8229600" cy="1011222"/>
          </a:xfrm>
          <a:prstGeom prst="downArrowCallou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accent6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lvl="0" algn="ctr">
              <a:spcBef>
                <a:spcPct val="0"/>
              </a:spcBef>
            </a:pPr>
            <a:r>
              <a:rPr kumimoji="0" lang="ru-RU" sz="4400" b="1" i="0" u="none" strike="noStrike" kern="1200" cap="none" spc="0" normalizeH="0" baseline="0" noProof="0" dirty="0" smtClean="0">
                <a:ln w="18000">
                  <a:solidFill>
                    <a:srgbClr val="00B050"/>
                  </a:solidFill>
                  <a:prstDash val="solid"/>
                  <a:miter lim="800000"/>
                </a:ln>
                <a:noFill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НОМИНАЦИЯ «</a:t>
            </a:r>
            <a:r>
              <a:rPr lang="ru-RU" sz="4400" b="1" dirty="0" smtClean="0">
                <a:ln w="18000">
                  <a:solidFill>
                    <a:srgbClr val="00B050"/>
                  </a:solidFill>
                  <a:prstDash val="solid"/>
                  <a:miter lim="800000"/>
                </a:ln>
                <a:noFill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ЮНИОР 5-6 классы</a:t>
            </a:r>
            <a:r>
              <a:rPr kumimoji="0" lang="ru-RU" sz="4400" b="1" i="0" u="none" strike="noStrike" kern="1200" cap="none" spc="0" normalizeH="0" baseline="0" noProof="0" dirty="0" smtClean="0">
                <a:ln w="18000">
                  <a:solidFill>
                    <a:srgbClr val="00B050"/>
                  </a:solidFill>
                  <a:prstDash val="solid"/>
                  <a:miter lim="800000"/>
                </a:ln>
                <a:noFill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»</a:t>
            </a:r>
            <a:endParaRPr kumimoji="0" lang="ru-RU" sz="4400" b="1" i="0" u="none" strike="noStrike" kern="1200" cap="none" spc="0" normalizeH="0" baseline="0" noProof="0" dirty="0">
              <a:ln w="18000">
                <a:solidFill>
                  <a:srgbClr val="00B050"/>
                </a:solidFill>
                <a:prstDash val="solid"/>
                <a:miter lim="800000"/>
              </a:ln>
              <a:noFill/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2643182"/>
            <a:ext cx="3810026" cy="28575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  <a:prstGeom prst="downArrowCallou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r>
              <a:rPr lang="ru-RU" b="1" dirty="0" smtClean="0">
                <a:ln w="18000">
                  <a:solidFill>
                    <a:srgbClr val="00B050"/>
                  </a:solidFill>
                  <a:prstDash val="solid"/>
                  <a:miter lim="800000"/>
                </a:ln>
                <a:noFill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НОМИНАЦИЯ «ЗНАЙКА»</a:t>
            </a:r>
            <a:endParaRPr lang="ru-RU" b="1" dirty="0">
              <a:ln w="18000">
                <a:solidFill>
                  <a:srgbClr val="00B050"/>
                </a:solidFill>
                <a:prstDash val="solid"/>
                <a:miter lim="800000"/>
              </a:ln>
              <a:noFill/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000496" y="2214554"/>
            <a:ext cx="4929222" cy="378565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I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место </a:t>
            </a:r>
          </a:p>
          <a:p>
            <a:r>
              <a:rPr lang="ru-RU" sz="2000" dirty="0" smtClean="0"/>
              <a:t>Раскопки Древней Трои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Исмаилов Антон , 5б класс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II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место </a:t>
            </a:r>
          </a:p>
          <a:p>
            <a:r>
              <a:rPr lang="ru-RU" sz="2000" dirty="0" smtClean="0"/>
              <a:t>Греческие войны</a:t>
            </a:r>
          </a:p>
          <a:p>
            <a:r>
              <a:rPr lang="ru-RU" sz="2000" b="1" dirty="0" err="1" smtClean="0">
                <a:solidFill>
                  <a:srgbClr val="002060"/>
                </a:solidFill>
              </a:rPr>
              <a:t>Луговкин</a:t>
            </a:r>
            <a:r>
              <a:rPr lang="ru-RU" sz="2000" b="1" dirty="0" smtClean="0">
                <a:solidFill>
                  <a:srgbClr val="002060"/>
                </a:solidFill>
              </a:rPr>
              <a:t> Иван,  5а класс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III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место</a:t>
            </a:r>
          </a:p>
          <a:p>
            <a:r>
              <a:rPr lang="ru-RU" sz="2000" dirty="0" smtClean="0"/>
              <a:t>Древняя Спарта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Зотова Полина, 5а класс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Приз зрительских симпатий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 </a:t>
            </a:r>
          </a:p>
          <a:p>
            <a:r>
              <a:rPr lang="ru-RU" sz="2000" dirty="0" smtClean="0"/>
              <a:t>Древняя Спарта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Зотова Полина, 5а класс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57158" y="1357298"/>
            <a:ext cx="8429684" cy="57888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Arial" pitchFamily="34" charset="0"/>
              </a:rPr>
              <a:t>Секция № 9  «История Древнего мира»</a:t>
            </a:r>
            <a:endParaRPr lang="ru-RU" sz="28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Georgia" pitchFamily="18" charset="0"/>
              <a:cs typeface="Arial" pitchFamily="34" charset="0"/>
            </a:endParaRPr>
          </a:p>
        </p:txBody>
      </p:sp>
      <p:sp>
        <p:nvSpPr>
          <p:cNvPr id="8" name="Заголовок 3"/>
          <p:cNvSpPr txBox="1">
            <a:spLocks/>
          </p:cNvSpPr>
          <p:nvPr/>
        </p:nvSpPr>
        <p:spPr>
          <a:xfrm>
            <a:off x="428596" y="285728"/>
            <a:ext cx="8229600" cy="1011222"/>
          </a:xfrm>
          <a:prstGeom prst="downArrowCallou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accent6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lvl="0" algn="ctr">
              <a:spcBef>
                <a:spcPct val="0"/>
              </a:spcBef>
            </a:pPr>
            <a:r>
              <a:rPr kumimoji="0" lang="ru-RU" sz="4400" b="1" i="0" u="none" strike="noStrike" kern="1200" cap="none" spc="0" normalizeH="0" baseline="0" noProof="0" dirty="0" smtClean="0">
                <a:ln w="18000">
                  <a:solidFill>
                    <a:srgbClr val="00B050"/>
                  </a:solidFill>
                  <a:prstDash val="solid"/>
                  <a:miter lim="800000"/>
                </a:ln>
                <a:noFill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НОМИНАЦИЯ «</a:t>
            </a:r>
            <a:r>
              <a:rPr lang="ru-RU" sz="4400" b="1" dirty="0" smtClean="0">
                <a:ln w="18000">
                  <a:solidFill>
                    <a:srgbClr val="00B050"/>
                  </a:solidFill>
                  <a:prstDash val="solid"/>
                  <a:miter lim="800000"/>
                </a:ln>
                <a:noFill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ЮНИОР 5-6 классы</a:t>
            </a:r>
            <a:r>
              <a:rPr kumimoji="0" lang="ru-RU" sz="4400" b="1" i="0" u="none" strike="noStrike" kern="1200" cap="none" spc="0" normalizeH="0" baseline="0" noProof="0" dirty="0" smtClean="0">
                <a:ln w="18000">
                  <a:solidFill>
                    <a:srgbClr val="00B050"/>
                  </a:solidFill>
                  <a:prstDash val="solid"/>
                  <a:miter lim="800000"/>
                </a:ln>
                <a:noFill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»</a:t>
            </a:r>
            <a:endParaRPr kumimoji="0" lang="ru-RU" sz="4400" b="1" i="0" u="none" strike="noStrike" kern="1200" cap="none" spc="0" normalizeH="0" baseline="0" noProof="0" dirty="0">
              <a:ln w="18000">
                <a:solidFill>
                  <a:srgbClr val="00B050"/>
                </a:solidFill>
                <a:prstDash val="solid"/>
                <a:miter lim="800000"/>
              </a:ln>
              <a:noFill/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flipH="1">
            <a:off x="285720" y="2857496"/>
            <a:ext cx="3524274" cy="264320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  <a:prstGeom prst="downArrowCallou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r>
              <a:rPr lang="ru-RU" b="1" dirty="0" smtClean="0">
                <a:ln w="18000">
                  <a:solidFill>
                    <a:srgbClr val="00B050"/>
                  </a:solidFill>
                  <a:prstDash val="solid"/>
                  <a:miter lim="800000"/>
                </a:ln>
                <a:noFill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НОМИНАЦИЯ «ЗНАЙКА»</a:t>
            </a:r>
            <a:endParaRPr lang="ru-RU" b="1" dirty="0">
              <a:ln w="18000">
                <a:solidFill>
                  <a:srgbClr val="00B050"/>
                </a:solidFill>
                <a:prstDash val="solid"/>
                <a:miter lim="800000"/>
              </a:ln>
              <a:noFill/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000496" y="2214554"/>
            <a:ext cx="4929222" cy="378565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I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место </a:t>
            </a:r>
          </a:p>
          <a:p>
            <a:r>
              <a:rPr lang="ru-RU" sz="2000" dirty="0" smtClean="0"/>
              <a:t>Канал имени Москвы</a:t>
            </a:r>
          </a:p>
          <a:p>
            <a:r>
              <a:rPr lang="ru-RU" sz="2000" b="1" dirty="0" err="1" smtClean="0">
                <a:solidFill>
                  <a:srgbClr val="002060"/>
                </a:solidFill>
              </a:rPr>
              <a:t>Рузлев</a:t>
            </a:r>
            <a:r>
              <a:rPr lang="ru-RU" sz="2000" b="1" dirty="0" smtClean="0">
                <a:solidFill>
                  <a:srgbClr val="002060"/>
                </a:solidFill>
              </a:rPr>
              <a:t> Семён ,  6а класс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II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место </a:t>
            </a:r>
          </a:p>
          <a:p>
            <a:r>
              <a:rPr lang="ru-RU" sz="2000" dirty="0" smtClean="0"/>
              <a:t>Екатерина II Великая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Капитонова Алена , 5б класс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III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место</a:t>
            </a:r>
          </a:p>
          <a:p>
            <a:r>
              <a:rPr lang="ru-RU" sz="2000" dirty="0" smtClean="0"/>
              <a:t>Мальтийский орден в истории России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Хазов Алексей , 6а класс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Приз зрительских симпатий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 </a:t>
            </a:r>
          </a:p>
          <a:p>
            <a:r>
              <a:rPr lang="ru-RU" sz="2000" dirty="0" smtClean="0"/>
              <a:t>Екатерина II Великая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Капитонова Алена , 5б класс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142976" y="1357298"/>
            <a:ext cx="7358114" cy="57888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Arial" pitchFamily="34" charset="0"/>
              </a:rPr>
              <a:t>Секция № 10 «История России»</a:t>
            </a:r>
            <a:endParaRPr lang="ru-RU" sz="28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Georgia" pitchFamily="18" charset="0"/>
              <a:cs typeface="Arial" pitchFamily="34" charset="0"/>
            </a:endParaRPr>
          </a:p>
        </p:txBody>
      </p:sp>
      <p:sp>
        <p:nvSpPr>
          <p:cNvPr id="8" name="Заголовок 3"/>
          <p:cNvSpPr txBox="1">
            <a:spLocks/>
          </p:cNvSpPr>
          <p:nvPr/>
        </p:nvSpPr>
        <p:spPr>
          <a:xfrm>
            <a:off x="428596" y="285728"/>
            <a:ext cx="8229600" cy="1011222"/>
          </a:xfrm>
          <a:prstGeom prst="downArrowCallou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accent6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lvl="0" algn="ctr">
              <a:spcBef>
                <a:spcPct val="0"/>
              </a:spcBef>
            </a:pPr>
            <a:r>
              <a:rPr kumimoji="0" lang="ru-RU" sz="4400" b="1" i="0" u="none" strike="noStrike" kern="1200" cap="none" spc="0" normalizeH="0" baseline="0" noProof="0" dirty="0" smtClean="0">
                <a:ln w="18000">
                  <a:solidFill>
                    <a:srgbClr val="00B050"/>
                  </a:solidFill>
                  <a:prstDash val="solid"/>
                  <a:miter lim="800000"/>
                </a:ln>
                <a:noFill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НОМИНАЦИЯ «</a:t>
            </a:r>
            <a:r>
              <a:rPr lang="ru-RU" sz="4400" b="1" dirty="0" smtClean="0">
                <a:ln w="18000">
                  <a:solidFill>
                    <a:srgbClr val="00B050"/>
                  </a:solidFill>
                  <a:prstDash val="solid"/>
                  <a:miter lim="800000"/>
                </a:ln>
                <a:noFill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ЮНИОР 5-6 классы</a:t>
            </a:r>
            <a:r>
              <a:rPr kumimoji="0" lang="ru-RU" sz="4400" b="1" i="0" u="none" strike="noStrike" kern="1200" cap="none" spc="0" normalizeH="0" baseline="0" noProof="0" dirty="0" smtClean="0">
                <a:ln w="18000">
                  <a:solidFill>
                    <a:srgbClr val="00B050"/>
                  </a:solidFill>
                  <a:prstDash val="solid"/>
                  <a:miter lim="800000"/>
                </a:ln>
                <a:noFill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»</a:t>
            </a:r>
            <a:endParaRPr kumimoji="0" lang="ru-RU" sz="4400" b="1" i="0" u="none" strike="noStrike" kern="1200" cap="none" spc="0" normalizeH="0" baseline="0" noProof="0" dirty="0">
              <a:ln w="18000">
                <a:solidFill>
                  <a:srgbClr val="00B050"/>
                </a:solidFill>
                <a:prstDash val="solid"/>
                <a:miter lim="800000"/>
              </a:ln>
              <a:noFill/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2857496"/>
            <a:ext cx="3429024" cy="257176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  <a:prstGeom prst="downArrowCallou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r>
              <a:rPr lang="ru-RU" b="1" dirty="0" smtClean="0">
                <a:ln w="18000">
                  <a:solidFill>
                    <a:srgbClr val="00B050"/>
                  </a:solidFill>
                  <a:prstDash val="solid"/>
                  <a:miter lim="800000"/>
                </a:ln>
                <a:noFill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НОМИНАЦИЯ «ЗНАЙКА»</a:t>
            </a:r>
            <a:endParaRPr lang="ru-RU" b="1" dirty="0">
              <a:ln w="18000">
                <a:solidFill>
                  <a:srgbClr val="00B050"/>
                </a:solidFill>
                <a:prstDash val="solid"/>
                <a:miter lim="800000"/>
              </a:ln>
              <a:noFill/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71472" y="2214554"/>
            <a:ext cx="4500594" cy="378565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I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место </a:t>
            </a:r>
          </a:p>
          <a:p>
            <a:r>
              <a:rPr lang="ru-RU" sz="2000" dirty="0" smtClean="0"/>
              <a:t>Икона Казанской Божией Матери </a:t>
            </a:r>
            <a:endParaRPr lang="ru-RU" sz="2000" b="1" dirty="0" smtClean="0"/>
          </a:p>
          <a:p>
            <a:r>
              <a:rPr lang="ru-RU" sz="2000" b="1" dirty="0" smtClean="0">
                <a:solidFill>
                  <a:srgbClr val="002060"/>
                </a:solidFill>
              </a:rPr>
              <a:t>Кузнецова Анна Мария , 5б класс</a:t>
            </a:r>
          </a:p>
          <a:p>
            <a:r>
              <a:rPr lang="ru-RU" sz="2000" dirty="0" smtClean="0"/>
              <a:t>Животворящий крест 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Дмитрук Вероника , 6а класс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II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место </a:t>
            </a:r>
          </a:p>
          <a:p>
            <a:r>
              <a:rPr lang="ru-RU" sz="2000" dirty="0" smtClean="0"/>
              <a:t>Путешествие в Дивеево к преподобному Серафиму </a:t>
            </a:r>
            <a:r>
              <a:rPr lang="ru-RU" sz="2000" dirty="0" err="1" smtClean="0"/>
              <a:t>Саровскому</a:t>
            </a:r>
            <a:endParaRPr lang="ru-RU" sz="2000" dirty="0" smtClean="0"/>
          </a:p>
          <a:p>
            <a:r>
              <a:rPr lang="ru-RU" sz="2000" b="1" dirty="0" smtClean="0">
                <a:solidFill>
                  <a:srgbClr val="002060"/>
                </a:solidFill>
              </a:rPr>
              <a:t>Чистяков Владислав , 6б класс </a:t>
            </a:r>
          </a:p>
          <a:p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III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место</a:t>
            </a:r>
          </a:p>
          <a:p>
            <a:r>
              <a:rPr lang="ru-RU" sz="2000" dirty="0" smtClean="0"/>
              <a:t>Преподобная Матрона Московская </a:t>
            </a:r>
          </a:p>
          <a:p>
            <a:r>
              <a:rPr lang="ru-RU" sz="2000" b="1" dirty="0" err="1" smtClean="0">
                <a:solidFill>
                  <a:srgbClr val="002060"/>
                </a:solidFill>
              </a:rPr>
              <a:t>Коровайко</a:t>
            </a:r>
            <a:r>
              <a:rPr lang="ru-RU" sz="2000" b="1" dirty="0" smtClean="0">
                <a:solidFill>
                  <a:srgbClr val="002060"/>
                </a:solidFill>
              </a:rPr>
              <a:t> Марина, 5б класс</a:t>
            </a:r>
            <a:endParaRPr lang="ru-RU" sz="2000" b="1" dirty="0" smtClean="0">
              <a:solidFill>
                <a:srgbClr val="002060"/>
              </a:solidFill>
              <a:latin typeface="Georgia" pitchFamily="18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57158" y="1000108"/>
            <a:ext cx="8501122" cy="105560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Arial" pitchFamily="34" charset="0"/>
              </a:rPr>
              <a:t>Секция № 11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Arial" pitchFamily="34" charset="0"/>
              </a:rPr>
              <a:t> «Православные святые и святыни»</a:t>
            </a:r>
            <a:endParaRPr lang="ru-RU" sz="28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Georgia" pitchFamily="18" charset="0"/>
              <a:cs typeface="Arial" pitchFamily="34" charset="0"/>
            </a:endParaRPr>
          </a:p>
        </p:txBody>
      </p:sp>
      <p:sp>
        <p:nvSpPr>
          <p:cNvPr id="8" name="Заголовок 3"/>
          <p:cNvSpPr txBox="1">
            <a:spLocks/>
          </p:cNvSpPr>
          <p:nvPr/>
        </p:nvSpPr>
        <p:spPr>
          <a:xfrm>
            <a:off x="428596" y="285728"/>
            <a:ext cx="8229600" cy="1011222"/>
          </a:xfrm>
          <a:prstGeom prst="downArrowCallou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accent6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lvl="0" algn="ctr">
              <a:spcBef>
                <a:spcPct val="0"/>
              </a:spcBef>
            </a:pPr>
            <a:r>
              <a:rPr kumimoji="0" lang="ru-RU" sz="4400" b="1" i="0" u="none" strike="noStrike" kern="1200" cap="none" spc="0" normalizeH="0" baseline="0" noProof="0" dirty="0" smtClean="0">
                <a:ln w="18000">
                  <a:solidFill>
                    <a:srgbClr val="00B050"/>
                  </a:solidFill>
                  <a:prstDash val="solid"/>
                  <a:miter lim="800000"/>
                </a:ln>
                <a:noFill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НОМИНАЦИЯ «</a:t>
            </a:r>
            <a:r>
              <a:rPr lang="ru-RU" sz="4400" b="1" dirty="0" smtClean="0">
                <a:ln w="18000">
                  <a:solidFill>
                    <a:srgbClr val="00B050"/>
                  </a:solidFill>
                  <a:prstDash val="solid"/>
                  <a:miter lim="800000"/>
                </a:ln>
                <a:noFill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ЮНИОР 5-6 классы</a:t>
            </a:r>
            <a:r>
              <a:rPr kumimoji="0" lang="ru-RU" sz="4400" b="1" i="0" u="none" strike="noStrike" kern="1200" cap="none" spc="0" normalizeH="0" baseline="0" noProof="0" dirty="0" smtClean="0">
                <a:ln w="18000">
                  <a:solidFill>
                    <a:srgbClr val="00B050"/>
                  </a:solidFill>
                  <a:prstDash val="solid"/>
                  <a:miter lim="800000"/>
                </a:ln>
                <a:noFill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»</a:t>
            </a:r>
            <a:endParaRPr kumimoji="0" lang="ru-RU" sz="4400" b="1" i="0" u="none" strike="noStrike" kern="1200" cap="none" spc="0" normalizeH="0" baseline="0" noProof="0" dirty="0">
              <a:ln w="18000">
                <a:solidFill>
                  <a:srgbClr val="00B050"/>
                </a:solidFill>
                <a:prstDash val="solid"/>
                <a:miter lim="800000"/>
              </a:ln>
              <a:noFill/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14282" y="6211669"/>
            <a:ext cx="7072330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FF000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Приз зрительских симпатий</a:t>
            </a:r>
            <a:r>
              <a:rPr lang="ru-RU" b="1" dirty="0" smtClean="0">
                <a:latin typeface="Georgia" pitchFamily="18" charset="0"/>
                <a:ea typeface="Times New Roman" pitchFamily="18" charset="0"/>
                <a:cs typeface="Arial" pitchFamily="34" charset="0"/>
              </a:rPr>
              <a:t>  </a:t>
            </a:r>
          </a:p>
          <a:p>
            <a:r>
              <a:rPr lang="ru-RU" dirty="0" smtClean="0"/>
              <a:t>Преподобная Матрона Московская, </a:t>
            </a:r>
            <a:r>
              <a:rPr lang="ru-RU" b="1" dirty="0" err="1" smtClean="0">
                <a:solidFill>
                  <a:srgbClr val="002060"/>
                </a:solidFill>
              </a:rPr>
              <a:t>Коровайко</a:t>
            </a:r>
            <a:r>
              <a:rPr lang="ru-RU" b="1" dirty="0" smtClean="0">
                <a:solidFill>
                  <a:srgbClr val="002060"/>
                </a:solidFill>
              </a:rPr>
              <a:t> Марина, 5б класс</a:t>
            </a:r>
            <a:endParaRPr lang="ru-RU" b="1" dirty="0" smtClean="0">
              <a:solidFill>
                <a:srgbClr val="002060"/>
              </a:solidFill>
              <a:latin typeface="Georgia" pitchFamily="18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572132" y="2357430"/>
            <a:ext cx="2820593" cy="376079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  <a:prstGeom prst="downArrowCallou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r>
              <a:rPr lang="ru-RU" b="1" dirty="0" smtClean="0">
                <a:ln w="18000">
                  <a:solidFill>
                    <a:srgbClr val="00B050"/>
                  </a:solidFill>
                  <a:prstDash val="solid"/>
                  <a:miter lim="800000"/>
                </a:ln>
                <a:noFill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НОМИНАЦИЯ «ЗНАЙКА»</a:t>
            </a:r>
            <a:endParaRPr lang="ru-RU" b="1" dirty="0">
              <a:ln w="18000">
                <a:solidFill>
                  <a:srgbClr val="00B050"/>
                </a:solidFill>
                <a:prstDash val="solid"/>
                <a:miter lim="800000"/>
              </a:ln>
              <a:noFill/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143372" y="2285992"/>
            <a:ext cx="4643470" cy="440120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I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место </a:t>
            </a:r>
          </a:p>
          <a:p>
            <a:r>
              <a:rPr lang="ru-RU" sz="2000" dirty="0" smtClean="0"/>
              <a:t>Хронология церковных дел храма Сошествия Святого Духа села Дубровки Дмитровского Благочиния  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Сарафанов Михаил , 6а класс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II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место </a:t>
            </a:r>
          </a:p>
          <a:p>
            <a:r>
              <a:rPr lang="ru-RU" sz="2000" dirty="0" err="1" smtClean="0"/>
              <a:t>Саввино-сторожевский</a:t>
            </a:r>
            <a:r>
              <a:rPr lang="ru-RU" sz="2000" dirty="0" smtClean="0"/>
              <a:t> монастырь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Малиновский Дмитрий , 6б класс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III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место</a:t>
            </a:r>
          </a:p>
          <a:p>
            <a:r>
              <a:rPr lang="ru-RU" sz="2000" dirty="0" smtClean="0"/>
              <a:t>Борисоглебский монастырь города Дмитрова</a:t>
            </a:r>
          </a:p>
          <a:p>
            <a:r>
              <a:rPr lang="ru-RU" sz="2000" b="1" dirty="0" err="1" smtClean="0">
                <a:solidFill>
                  <a:srgbClr val="002060"/>
                </a:solidFill>
              </a:rPr>
              <a:t>Мирошникова</a:t>
            </a:r>
            <a:r>
              <a:rPr lang="ru-RU" sz="2000" b="1" dirty="0" smtClean="0">
                <a:solidFill>
                  <a:srgbClr val="002060"/>
                </a:solidFill>
              </a:rPr>
              <a:t> Валентина, 5а класс</a:t>
            </a:r>
          </a:p>
          <a:p>
            <a:r>
              <a:rPr lang="ru-RU" sz="2000" dirty="0" smtClean="0"/>
              <a:t> 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Приз зрительских симпатий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 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Сарафанов Михаил , 6а класс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71472" y="1142984"/>
            <a:ext cx="8072462" cy="105560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Arial" pitchFamily="34" charset="0"/>
              </a:rPr>
              <a:t>Секция № 12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Arial" pitchFamily="34" charset="0"/>
              </a:rPr>
              <a:t> «История православных святынь»</a:t>
            </a:r>
            <a:endParaRPr lang="ru-RU" sz="28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Georgia" pitchFamily="18" charset="0"/>
              <a:cs typeface="Arial" pitchFamily="34" charset="0"/>
            </a:endParaRPr>
          </a:p>
        </p:txBody>
      </p:sp>
      <p:sp>
        <p:nvSpPr>
          <p:cNvPr id="8" name="Заголовок 3"/>
          <p:cNvSpPr txBox="1">
            <a:spLocks/>
          </p:cNvSpPr>
          <p:nvPr/>
        </p:nvSpPr>
        <p:spPr>
          <a:xfrm>
            <a:off x="428596" y="285728"/>
            <a:ext cx="8229600" cy="1011222"/>
          </a:xfrm>
          <a:prstGeom prst="downArrowCallou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accent6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lvl="0" algn="ctr">
              <a:spcBef>
                <a:spcPct val="0"/>
              </a:spcBef>
            </a:pPr>
            <a:r>
              <a:rPr kumimoji="0" lang="ru-RU" sz="4400" b="1" i="0" u="none" strike="noStrike" kern="1200" cap="none" spc="0" normalizeH="0" baseline="0" noProof="0" dirty="0" smtClean="0">
                <a:ln w="18000">
                  <a:solidFill>
                    <a:srgbClr val="00B050"/>
                  </a:solidFill>
                  <a:prstDash val="solid"/>
                  <a:miter lim="800000"/>
                </a:ln>
                <a:noFill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НОМИНАЦИЯ «</a:t>
            </a:r>
            <a:r>
              <a:rPr lang="ru-RU" sz="4400" b="1" dirty="0" smtClean="0">
                <a:ln w="18000">
                  <a:solidFill>
                    <a:srgbClr val="00B050"/>
                  </a:solidFill>
                  <a:prstDash val="solid"/>
                  <a:miter lim="800000"/>
                </a:ln>
                <a:noFill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ЮНИОР 5-6 классы</a:t>
            </a:r>
            <a:r>
              <a:rPr kumimoji="0" lang="ru-RU" sz="4400" b="1" i="0" u="none" strike="noStrike" kern="1200" cap="none" spc="0" normalizeH="0" baseline="0" noProof="0" dirty="0" smtClean="0">
                <a:ln w="18000">
                  <a:solidFill>
                    <a:srgbClr val="00B050"/>
                  </a:solidFill>
                  <a:prstDash val="solid"/>
                  <a:miter lim="800000"/>
                </a:ln>
                <a:noFill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»</a:t>
            </a:r>
            <a:endParaRPr kumimoji="0" lang="ru-RU" sz="4400" b="1" i="0" u="none" strike="noStrike" kern="1200" cap="none" spc="0" normalizeH="0" baseline="0" noProof="0" dirty="0">
              <a:ln w="18000">
                <a:solidFill>
                  <a:srgbClr val="00B050"/>
                </a:solidFill>
                <a:prstDash val="solid"/>
                <a:miter lim="800000"/>
              </a:ln>
              <a:noFill/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2786058"/>
            <a:ext cx="3619525" cy="271464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  <a:prstGeom prst="downArrowCallou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r>
              <a:rPr lang="ru-RU" b="1" dirty="0" smtClean="0">
                <a:ln w="18000">
                  <a:solidFill>
                    <a:srgbClr val="00B050"/>
                  </a:solidFill>
                  <a:prstDash val="solid"/>
                  <a:miter lim="800000"/>
                </a:ln>
                <a:noFill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НОМИНАЦИЯ «ЗНАЙКА»</a:t>
            </a:r>
            <a:endParaRPr lang="ru-RU" b="1" dirty="0">
              <a:ln w="18000">
                <a:solidFill>
                  <a:srgbClr val="00B050"/>
                </a:solidFill>
                <a:prstDash val="solid"/>
                <a:miter lim="800000"/>
              </a:ln>
              <a:noFill/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071934" y="2857496"/>
            <a:ext cx="4572032" cy="317009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I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место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Заргарагоян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Гаянэ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, 2а класс	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II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место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Афонин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Даниил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, 3а класс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III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место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Безручкин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Евгений,   2б класс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Georgia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Приз зрительских симпатий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err="1" smtClean="0">
                <a:solidFill>
                  <a:srgbClr val="00206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Заргарагоян</a:t>
            </a:r>
            <a:r>
              <a:rPr lang="ru-RU" sz="2000" b="1" dirty="0" smtClean="0">
                <a:solidFill>
                  <a:srgbClr val="00206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Гаянэ</a:t>
            </a:r>
            <a:r>
              <a:rPr lang="ru-RU" sz="2000" b="1" dirty="0" smtClean="0">
                <a:solidFill>
                  <a:srgbClr val="00206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, 2а класс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00100" y="1357298"/>
            <a:ext cx="7500990" cy="57888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Arial" pitchFamily="34" charset="0"/>
              </a:rPr>
              <a:t>Секция № 2  «Православные храмы»</a:t>
            </a:r>
            <a:endParaRPr lang="ru-RU" sz="28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Georgia" pitchFamily="18" charset="0"/>
              <a:cs typeface="Arial" pitchFamily="34" charset="0"/>
            </a:endParaRPr>
          </a:p>
        </p:txBody>
      </p:sp>
      <p:pic>
        <p:nvPicPr>
          <p:cNvPr id="7" name="Рисунок 6" descr="9d66b93dd3f139e5860ae61ae20fc42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14282" y="2643182"/>
            <a:ext cx="3714776" cy="307183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Заголовок 3"/>
          <p:cNvSpPr txBox="1">
            <a:spLocks/>
          </p:cNvSpPr>
          <p:nvPr/>
        </p:nvSpPr>
        <p:spPr>
          <a:xfrm>
            <a:off x="428596" y="285728"/>
            <a:ext cx="8229600" cy="1011222"/>
          </a:xfrm>
          <a:prstGeom prst="downArrowCallou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smtClean="0">
                <a:ln w="18000">
                  <a:solidFill>
                    <a:srgbClr val="00B050"/>
                  </a:solidFill>
                  <a:prstDash val="solid"/>
                  <a:miter lim="800000"/>
                </a:ln>
                <a:noFill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НОМИНАЦИЯ «ЗНАЙКА»</a:t>
            </a:r>
            <a:endParaRPr kumimoji="0" lang="ru-RU" sz="4400" b="1" i="0" u="none" strike="noStrike" kern="1200" cap="none" spc="0" normalizeH="0" baseline="0" noProof="0" dirty="0">
              <a:ln w="18000">
                <a:solidFill>
                  <a:srgbClr val="00B050"/>
                </a:solidFill>
                <a:prstDash val="solid"/>
                <a:miter lim="800000"/>
              </a:ln>
              <a:noFill/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011222"/>
          </a:xfrm>
          <a:prstGeom prst="downArrowCallou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r>
              <a:rPr lang="ru-RU" b="1" dirty="0" smtClean="0">
                <a:ln w="18000">
                  <a:solidFill>
                    <a:srgbClr val="00B050"/>
                  </a:solidFill>
                  <a:prstDash val="solid"/>
                  <a:miter lim="800000"/>
                </a:ln>
                <a:noFill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НОМИНАЦИЯ «ЮНИОР 5-6 классы»</a:t>
            </a:r>
            <a:endParaRPr lang="ru-RU" b="1" dirty="0">
              <a:ln w="18000">
                <a:solidFill>
                  <a:srgbClr val="00B050"/>
                </a:solidFill>
                <a:prstDash val="solid"/>
                <a:miter lim="800000"/>
              </a:ln>
              <a:noFill/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5429264"/>
            <a:ext cx="5500726" cy="10156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Приз зрительских симпатий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 </a:t>
            </a:r>
          </a:p>
          <a:p>
            <a:r>
              <a:rPr lang="ru-RU" sz="2000" dirty="0" smtClean="0"/>
              <a:t>Колизей </a:t>
            </a:r>
          </a:p>
          <a:p>
            <a:r>
              <a:rPr lang="en-US" sz="2000" b="1" dirty="0" smtClean="0">
                <a:solidFill>
                  <a:srgbClr val="002060"/>
                </a:solidFill>
              </a:rPr>
              <a:t>C</a:t>
            </a:r>
            <a:r>
              <a:rPr lang="ru-RU" sz="2000" b="1" dirty="0" err="1" smtClean="0">
                <a:solidFill>
                  <a:srgbClr val="002060"/>
                </a:solidFill>
              </a:rPr>
              <a:t>емернин</a:t>
            </a:r>
            <a:r>
              <a:rPr lang="ru-RU" sz="2000" b="1" dirty="0" smtClean="0">
                <a:solidFill>
                  <a:srgbClr val="002060"/>
                </a:solidFill>
              </a:rPr>
              <a:t> Максим , 5б класс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28596" y="928670"/>
            <a:ext cx="8286808" cy="105560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Arial" pitchFamily="34" charset="0"/>
              </a:rPr>
              <a:t>Секция № 13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Arial" pitchFamily="34" charset="0"/>
              </a:rPr>
              <a:t>  «Мировая художественная культура»</a:t>
            </a:r>
            <a:endParaRPr lang="ru-RU" sz="28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Georgia" pitchFamily="18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14282" y="2000240"/>
            <a:ext cx="4214842" cy="98488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FF000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I</a:t>
            </a:r>
            <a:r>
              <a:rPr lang="ru-RU" b="1" dirty="0" smtClean="0">
                <a:solidFill>
                  <a:srgbClr val="FF000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 место </a:t>
            </a:r>
          </a:p>
          <a:p>
            <a:r>
              <a:rPr lang="ru-RU" sz="2000" dirty="0" smtClean="0"/>
              <a:t>Колизей </a:t>
            </a:r>
          </a:p>
          <a:p>
            <a:r>
              <a:rPr lang="en-US" sz="2000" b="1" dirty="0" smtClean="0">
                <a:solidFill>
                  <a:srgbClr val="002060"/>
                </a:solidFill>
              </a:rPr>
              <a:t>C</a:t>
            </a:r>
            <a:r>
              <a:rPr lang="ru-RU" sz="2000" b="1" dirty="0" err="1" smtClean="0">
                <a:solidFill>
                  <a:srgbClr val="002060"/>
                </a:solidFill>
              </a:rPr>
              <a:t>емернин</a:t>
            </a:r>
            <a:r>
              <a:rPr lang="ru-RU" sz="2000" b="1" dirty="0" smtClean="0">
                <a:solidFill>
                  <a:srgbClr val="002060"/>
                </a:solidFill>
              </a:rPr>
              <a:t> Максим , 5б класс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42844" y="3429000"/>
            <a:ext cx="4429124" cy="175432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FF000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II</a:t>
            </a:r>
            <a:r>
              <a:rPr lang="ru-RU" b="1" dirty="0" smtClean="0">
                <a:solidFill>
                  <a:srgbClr val="FF000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 место </a:t>
            </a:r>
          </a:p>
          <a:p>
            <a:r>
              <a:rPr lang="ru-RU" dirty="0" smtClean="0"/>
              <a:t>Достопримечательности Лондона</a:t>
            </a:r>
          </a:p>
          <a:p>
            <a:r>
              <a:rPr lang="ru-RU" b="1" dirty="0" err="1" smtClean="0">
                <a:solidFill>
                  <a:srgbClr val="002060"/>
                </a:solidFill>
              </a:rPr>
              <a:t>Мозгова</a:t>
            </a:r>
            <a:r>
              <a:rPr lang="ru-RU" b="1" dirty="0" smtClean="0">
                <a:solidFill>
                  <a:srgbClr val="002060"/>
                </a:solidFill>
              </a:rPr>
              <a:t> Юлия , 6б класс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FF000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III</a:t>
            </a:r>
            <a:r>
              <a:rPr lang="ru-RU" b="1" dirty="0" smtClean="0">
                <a:solidFill>
                  <a:srgbClr val="FF000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 место</a:t>
            </a:r>
          </a:p>
          <a:p>
            <a:r>
              <a:rPr lang="ru-RU" dirty="0" smtClean="0"/>
              <a:t>Ударные установки и их использование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Вавилова Валерия ,  6б класс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5008" y="2214554"/>
            <a:ext cx="3000396" cy="40005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011222"/>
          </a:xfrm>
          <a:prstGeom prst="downArrowCallou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r>
              <a:rPr lang="ru-RU" b="1" dirty="0" smtClean="0">
                <a:ln w="18000">
                  <a:solidFill>
                    <a:srgbClr val="00B050"/>
                  </a:solidFill>
                  <a:prstDash val="solid"/>
                  <a:miter lim="800000"/>
                </a:ln>
                <a:noFill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НОМИНАЦИЯ «ЮНИОР 5-6 классы»</a:t>
            </a:r>
            <a:endParaRPr lang="ru-RU" b="1" dirty="0">
              <a:ln w="18000">
                <a:solidFill>
                  <a:srgbClr val="00B050"/>
                </a:solidFill>
                <a:prstDash val="solid"/>
                <a:miter lim="800000"/>
              </a:ln>
              <a:noFill/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928662" y="5500702"/>
            <a:ext cx="5500726" cy="10156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Приз зрительских симпатий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 </a:t>
            </a:r>
          </a:p>
          <a:p>
            <a:r>
              <a:rPr lang="ru-RU" sz="2000" dirty="0" smtClean="0"/>
              <a:t>Сравнение двух операционных систем </a:t>
            </a:r>
          </a:p>
          <a:p>
            <a:r>
              <a:rPr lang="ru-RU" sz="2000" b="1" dirty="0" err="1" smtClean="0">
                <a:solidFill>
                  <a:srgbClr val="002060"/>
                </a:solidFill>
              </a:rPr>
              <a:t>Лемеш</a:t>
            </a:r>
            <a:r>
              <a:rPr lang="ru-RU" sz="2000" b="1" dirty="0" smtClean="0">
                <a:solidFill>
                  <a:srgbClr val="002060"/>
                </a:solidFill>
              </a:rPr>
              <a:t> Дмитрий , 6а класс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28596" y="928670"/>
            <a:ext cx="8286808" cy="105560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Arial" pitchFamily="34" charset="0"/>
              </a:rPr>
              <a:t>Секция № 14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Arial" pitchFamily="34" charset="0"/>
              </a:rPr>
              <a:t>  «Математика, информатика»</a:t>
            </a:r>
            <a:endParaRPr lang="ru-RU" sz="28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Georgia" pitchFamily="18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14282" y="2143116"/>
            <a:ext cx="4857784" cy="160043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FF000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I</a:t>
            </a:r>
            <a:r>
              <a:rPr lang="ru-RU" b="1" dirty="0" smtClean="0">
                <a:solidFill>
                  <a:srgbClr val="FF000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 место </a:t>
            </a:r>
          </a:p>
          <a:p>
            <a:r>
              <a:rPr lang="ru-RU" sz="2000" dirty="0" smtClean="0"/>
              <a:t>Сравнение двух операционных систем </a:t>
            </a:r>
          </a:p>
          <a:p>
            <a:r>
              <a:rPr lang="ru-RU" sz="2000" b="1" dirty="0" err="1" smtClean="0">
                <a:solidFill>
                  <a:srgbClr val="002060"/>
                </a:solidFill>
              </a:rPr>
              <a:t>Лемеш</a:t>
            </a:r>
            <a:r>
              <a:rPr lang="ru-RU" sz="2000" b="1" dirty="0" smtClean="0">
                <a:solidFill>
                  <a:srgbClr val="002060"/>
                </a:solidFill>
              </a:rPr>
              <a:t> Дмитрий , 6а класс</a:t>
            </a:r>
          </a:p>
          <a:p>
            <a:r>
              <a:rPr lang="ru-RU" sz="2000" dirty="0" smtClean="0"/>
              <a:t>Основные понятия алгебры</a:t>
            </a:r>
          </a:p>
          <a:p>
            <a:r>
              <a:rPr lang="ru-RU" sz="2000" b="1" dirty="0" err="1" smtClean="0">
                <a:solidFill>
                  <a:srgbClr val="002060"/>
                </a:solidFill>
              </a:rPr>
              <a:t>Кедало</a:t>
            </a:r>
            <a:r>
              <a:rPr lang="ru-RU" sz="2000" b="1" dirty="0" smtClean="0">
                <a:solidFill>
                  <a:srgbClr val="002060"/>
                </a:solidFill>
              </a:rPr>
              <a:t> Анастасия , 6а класс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28596" y="4000504"/>
            <a:ext cx="4643470" cy="98488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FF000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II</a:t>
            </a:r>
            <a:r>
              <a:rPr lang="ru-RU" b="1" dirty="0" smtClean="0">
                <a:solidFill>
                  <a:srgbClr val="FF000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 место </a:t>
            </a:r>
          </a:p>
          <a:p>
            <a:r>
              <a:rPr lang="ru-RU" sz="2000" dirty="0" smtClean="0"/>
              <a:t>Проценты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Степанова Елизавета ,  5б класс</a:t>
            </a:r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86380" y="2571744"/>
            <a:ext cx="3629024" cy="272176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  <a:prstGeom prst="downArrowCallou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r>
              <a:rPr lang="ru-RU" b="1" dirty="0" smtClean="0">
                <a:ln w="18000">
                  <a:solidFill>
                    <a:srgbClr val="00B050"/>
                  </a:solidFill>
                  <a:prstDash val="solid"/>
                  <a:miter lim="800000"/>
                </a:ln>
                <a:noFill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НОМИНАЦИЯ «ЗНАЙКА»</a:t>
            </a:r>
            <a:endParaRPr lang="ru-RU" b="1" dirty="0">
              <a:ln w="18000">
                <a:solidFill>
                  <a:srgbClr val="00B050"/>
                </a:solidFill>
                <a:prstDash val="solid"/>
                <a:miter lim="800000"/>
              </a:ln>
              <a:noFill/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28596" y="1071546"/>
            <a:ext cx="2571768" cy="57888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Arial" pitchFamily="34" charset="0"/>
              </a:rPr>
              <a:t>Секций - 14</a:t>
            </a:r>
            <a:endParaRPr lang="ru-RU" sz="28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Georgia" pitchFamily="18" charset="0"/>
              <a:cs typeface="Arial" pitchFamily="34" charset="0"/>
            </a:endParaRPr>
          </a:p>
        </p:txBody>
      </p:sp>
      <p:sp>
        <p:nvSpPr>
          <p:cNvPr id="8" name="Заголовок 3"/>
          <p:cNvSpPr txBox="1">
            <a:spLocks/>
          </p:cNvSpPr>
          <p:nvPr/>
        </p:nvSpPr>
        <p:spPr>
          <a:xfrm>
            <a:off x="428596" y="214290"/>
            <a:ext cx="8229600" cy="1011222"/>
          </a:xfrm>
          <a:prstGeom prst="downArrowCallou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accent6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lvl="0" algn="ctr">
              <a:spcBef>
                <a:spcPct val="0"/>
              </a:spcBef>
            </a:pPr>
            <a:r>
              <a:rPr kumimoji="0" lang="ru-RU" sz="4400" b="1" i="0" u="none" strike="noStrike" kern="1200" cap="none" spc="0" normalizeH="0" baseline="0" noProof="0" dirty="0" smtClean="0">
                <a:ln w="18000">
                  <a:solidFill>
                    <a:srgbClr val="00B050"/>
                  </a:solidFill>
                  <a:prstDash val="solid"/>
                  <a:miter lim="800000"/>
                </a:ln>
                <a:noFill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НОМИНАЦИЯ «</a:t>
            </a:r>
            <a:r>
              <a:rPr lang="ru-RU" sz="4000" b="1" dirty="0" smtClean="0">
                <a:ln w="18000">
                  <a:solidFill>
                    <a:srgbClr val="00B050"/>
                  </a:solidFill>
                  <a:prstDash val="solid"/>
                  <a:miter lim="800000"/>
                </a:ln>
                <a:noFill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ЮНИОР 5-6 классы</a:t>
            </a:r>
            <a:r>
              <a:rPr kumimoji="0" lang="ru-RU" sz="4400" b="1" i="0" u="none" strike="noStrike" kern="1200" cap="none" spc="0" normalizeH="0" baseline="0" noProof="0" dirty="0" smtClean="0">
                <a:ln w="18000">
                  <a:solidFill>
                    <a:srgbClr val="00B050"/>
                  </a:solidFill>
                  <a:prstDash val="solid"/>
                  <a:miter lim="800000"/>
                </a:ln>
                <a:noFill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»</a:t>
            </a:r>
            <a:endParaRPr kumimoji="0" lang="ru-RU" sz="4400" b="1" i="0" u="none" strike="noStrike" kern="1200" cap="none" spc="0" normalizeH="0" baseline="0" noProof="0" dirty="0">
              <a:ln w="18000">
                <a:solidFill>
                  <a:srgbClr val="00B050"/>
                </a:solidFill>
                <a:prstDash val="solid"/>
                <a:miter lim="800000"/>
              </a:ln>
              <a:noFill/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Рисунок 8" descr="db01d956eb429e2a8f5c511b1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4357694"/>
            <a:ext cx="7072363" cy="22877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1" name="Прямоугольник 10"/>
          <p:cNvSpPr/>
          <p:nvPr/>
        </p:nvSpPr>
        <p:spPr>
          <a:xfrm>
            <a:off x="4071902" y="1285860"/>
            <a:ext cx="5072098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Участников –</a:t>
            </a:r>
            <a:r>
              <a:rPr lang="ru-RU" sz="2400" b="1" dirty="0" smtClean="0">
                <a:solidFill>
                  <a:srgbClr val="FF000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108</a:t>
            </a:r>
            <a:r>
              <a:rPr lang="ru-RU" sz="2400" b="1" dirty="0" smtClean="0">
                <a:solidFill>
                  <a:srgbClr val="FF000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ученика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5-6 классов</a:t>
            </a:r>
            <a:endParaRPr lang="ru-RU" sz="2400" b="1" dirty="0" smtClean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429256" y="2357430"/>
            <a:ext cx="2928958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Проектов -</a:t>
            </a:r>
            <a:r>
              <a:rPr lang="ru-RU" sz="2400" b="1" dirty="0" smtClean="0">
                <a:solidFill>
                  <a:srgbClr val="FF000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92</a:t>
            </a:r>
            <a:endParaRPr lang="ru-RU" sz="2400" b="1" dirty="0" smtClean="0">
              <a:solidFill>
                <a:srgbClr val="002060"/>
              </a:solidFill>
              <a:latin typeface="Georgia" pitchFamily="18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85720" y="1785926"/>
            <a:ext cx="4143404" cy="249299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По числу победителей и призёров -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FF000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I </a:t>
            </a:r>
            <a:r>
              <a:rPr lang="ru-RU" b="1" dirty="0" smtClean="0">
                <a:solidFill>
                  <a:srgbClr val="FF000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место – </a:t>
            </a:r>
            <a:r>
              <a:rPr lang="ru-RU" b="1" dirty="0" smtClean="0">
                <a:solidFill>
                  <a:srgbClr val="00206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5б, 6а класс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 (13 проектов)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FF000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I </a:t>
            </a:r>
            <a:r>
              <a:rPr lang="en-US" b="1" dirty="0" err="1" smtClean="0">
                <a:solidFill>
                  <a:srgbClr val="FF000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I</a:t>
            </a:r>
            <a:r>
              <a:rPr lang="en-US" b="1" dirty="0" smtClean="0">
                <a:solidFill>
                  <a:srgbClr val="FF000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место – </a:t>
            </a:r>
            <a:r>
              <a:rPr lang="ru-RU" b="1" dirty="0" smtClean="0">
                <a:solidFill>
                  <a:srgbClr val="00206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6б класс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 (10 проектов)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FF000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I </a:t>
            </a:r>
            <a:r>
              <a:rPr lang="en-US" b="1" dirty="0" err="1" smtClean="0">
                <a:solidFill>
                  <a:srgbClr val="FF000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I</a:t>
            </a:r>
            <a:r>
              <a:rPr lang="en-US" b="1" dirty="0" smtClean="0">
                <a:solidFill>
                  <a:srgbClr val="FF000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I</a:t>
            </a:r>
            <a:r>
              <a:rPr lang="en-US" b="1" dirty="0" smtClean="0">
                <a:solidFill>
                  <a:srgbClr val="FF000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место – </a:t>
            </a:r>
            <a:r>
              <a:rPr lang="ru-RU" b="1" dirty="0" smtClean="0">
                <a:solidFill>
                  <a:srgbClr val="00206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5а класс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 (7 проектов)</a:t>
            </a:r>
            <a:endParaRPr lang="ru-RU" b="1" dirty="0" smtClean="0">
              <a:solidFill>
                <a:srgbClr val="002060"/>
              </a:solidFill>
              <a:latin typeface="Georgia" pitchFamily="18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500562" y="3071810"/>
            <a:ext cx="4429124" cy="107721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Победителей и призёров: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 43 проекта,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 54 учащихся</a:t>
            </a:r>
            <a:endParaRPr lang="ru-RU" sz="2000" b="1" dirty="0" smtClean="0">
              <a:solidFill>
                <a:srgbClr val="002060"/>
              </a:solidFill>
              <a:latin typeface="Georgia" pitchFamily="18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786182" y="4357694"/>
            <a:ext cx="214314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5б,6а</a:t>
            </a:r>
            <a:endParaRPr lang="ru-RU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000232" y="4714884"/>
            <a:ext cx="9044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6б</a:t>
            </a:r>
            <a:endParaRPr lang="ru-RU" sz="5400" b="1" cap="none" spc="0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429388" y="4929198"/>
            <a:ext cx="100013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  <a:prstGeom prst="downArrowCallou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r>
              <a:rPr lang="ru-RU" b="1" dirty="0" smtClean="0">
                <a:ln w="18000">
                  <a:solidFill>
                    <a:srgbClr val="00B050"/>
                  </a:solidFill>
                  <a:prstDash val="solid"/>
                  <a:miter lim="800000"/>
                </a:ln>
                <a:noFill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НОМИНАЦИЯ «ЗНАЙКА»</a:t>
            </a:r>
            <a:endParaRPr lang="ru-RU" b="1" dirty="0">
              <a:ln w="18000">
                <a:solidFill>
                  <a:srgbClr val="00B050"/>
                </a:solidFill>
                <a:prstDash val="solid"/>
                <a:miter lim="800000"/>
              </a:ln>
              <a:noFill/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214810" y="1841242"/>
            <a:ext cx="4572032" cy="501675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I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место </a:t>
            </a:r>
          </a:p>
          <a:p>
            <a:r>
              <a:rPr lang="ru-RU" sz="2000" dirty="0" smtClean="0"/>
              <a:t>Индукция магнитного поля Земли    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Черняк Антон Олегович,  Шленский Владислав Александрович,  8а класс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II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место </a:t>
            </a:r>
          </a:p>
          <a:p>
            <a:r>
              <a:rPr lang="ru-RU" sz="2000" dirty="0" smtClean="0"/>
              <a:t>Реактивное движение</a:t>
            </a:r>
            <a:r>
              <a:rPr lang="ru-RU" sz="2000" b="1" dirty="0" smtClean="0"/>
              <a:t>	</a:t>
            </a:r>
            <a:endParaRPr lang="ru-RU" sz="2000" dirty="0" smtClean="0"/>
          </a:p>
          <a:p>
            <a:r>
              <a:rPr lang="ru-RU" sz="2000" b="1" dirty="0" err="1" smtClean="0">
                <a:solidFill>
                  <a:srgbClr val="002060"/>
                </a:solidFill>
              </a:rPr>
              <a:t>Домрачев</a:t>
            </a:r>
            <a:r>
              <a:rPr lang="ru-RU" sz="2000" b="1" dirty="0" smtClean="0">
                <a:solidFill>
                  <a:srgbClr val="002060"/>
                </a:solidFill>
              </a:rPr>
              <a:t> Иван Игоревич, Насонов  Всеволод Сергеевич, </a:t>
            </a:r>
            <a:r>
              <a:rPr lang="ru-RU" sz="2000" b="1" dirty="0" err="1" smtClean="0">
                <a:solidFill>
                  <a:srgbClr val="002060"/>
                </a:solidFill>
              </a:rPr>
              <a:t>Урус</a:t>
            </a:r>
            <a:r>
              <a:rPr lang="ru-RU" sz="2000" b="1" dirty="0" smtClean="0">
                <a:solidFill>
                  <a:srgbClr val="002060"/>
                </a:solidFill>
              </a:rPr>
              <a:t> Антон Валерьевич, 8а класс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III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место</a:t>
            </a:r>
          </a:p>
          <a:p>
            <a:r>
              <a:rPr lang="ru-RU" sz="2000" dirty="0" smtClean="0"/>
              <a:t>В парилке</a:t>
            </a:r>
          </a:p>
          <a:p>
            <a:r>
              <a:rPr lang="ru-RU" sz="2000" b="1" dirty="0" err="1" smtClean="0">
                <a:solidFill>
                  <a:srgbClr val="002060"/>
                </a:solidFill>
              </a:rPr>
              <a:t>Плохотнюк</a:t>
            </a:r>
            <a:r>
              <a:rPr lang="ru-RU" sz="2000" b="1" dirty="0" smtClean="0">
                <a:solidFill>
                  <a:srgbClr val="002060"/>
                </a:solidFill>
              </a:rPr>
              <a:t> Татьяна Евгеньевна, 7а класс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Приз зрительских симпатий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 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Черняк Антон Олегович,  Шленский Владислав Александрович,  8а класс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57290" y="1142984"/>
            <a:ext cx="6286544" cy="57888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Arial" pitchFamily="34" charset="0"/>
              </a:rPr>
              <a:t>Секция №1  «</a:t>
            </a:r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ФИЗИКА И ТЕХНИКА</a:t>
            </a:r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Arial" pitchFamily="34" charset="0"/>
              </a:rPr>
              <a:t>»</a:t>
            </a:r>
            <a:endParaRPr lang="ru-RU" sz="28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Georgia" pitchFamily="18" charset="0"/>
              <a:cs typeface="Arial" pitchFamily="34" charset="0"/>
            </a:endParaRPr>
          </a:p>
        </p:txBody>
      </p:sp>
      <p:sp>
        <p:nvSpPr>
          <p:cNvPr id="8" name="Заголовок 3"/>
          <p:cNvSpPr txBox="1">
            <a:spLocks/>
          </p:cNvSpPr>
          <p:nvPr/>
        </p:nvSpPr>
        <p:spPr>
          <a:xfrm>
            <a:off x="428596" y="285728"/>
            <a:ext cx="8229600" cy="1011222"/>
          </a:xfrm>
          <a:prstGeom prst="downArrowCallou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 w="18000">
                  <a:solidFill>
                    <a:srgbClr val="00B050"/>
                  </a:solidFill>
                  <a:prstDash val="solid"/>
                  <a:miter lim="800000"/>
                </a:ln>
                <a:noFill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НОМИНАЦИЯ «ЮНИОР 7-8 классы»</a:t>
            </a:r>
            <a:endParaRPr kumimoji="0" lang="ru-RU" sz="4400" b="1" i="0" u="none" strike="noStrike" kern="1200" cap="none" spc="0" normalizeH="0" baseline="0" noProof="0" dirty="0">
              <a:ln w="18000">
                <a:solidFill>
                  <a:srgbClr val="00B050"/>
                </a:solidFill>
                <a:prstDash val="solid"/>
                <a:miter lim="800000"/>
              </a:ln>
              <a:noFill/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2500306"/>
            <a:ext cx="3714776" cy="278608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  <a:prstGeom prst="downArrowCallou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r>
              <a:rPr lang="ru-RU" b="1" dirty="0" smtClean="0">
                <a:ln w="18000">
                  <a:solidFill>
                    <a:srgbClr val="00B050"/>
                  </a:solidFill>
                  <a:prstDash val="solid"/>
                  <a:miter lim="800000"/>
                </a:ln>
                <a:noFill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НОМИНАЦИЯ «ЗНАЙКА»</a:t>
            </a:r>
            <a:endParaRPr lang="ru-RU" b="1" dirty="0">
              <a:ln w="18000">
                <a:solidFill>
                  <a:srgbClr val="00B050"/>
                </a:solidFill>
                <a:prstDash val="solid"/>
                <a:miter lim="800000"/>
              </a:ln>
              <a:noFill/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286184" y="1841242"/>
            <a:ext cx="4714972" cy="470898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I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место </a:t>
            </a:r>
          </a:p>
          <a:p>
            <a:r>
              <a:rPr lang="ru-RU" sz="2000" dirty="0" smtClean="0"/>
              <a:t>Оренбургский пуховый платок</a:t>
            </a:r>
            <a:r>
              <a:rPr lang="ru-RU" sz="2000" b="1" dirty="0" smtClean="0"/>
              <a:t>	 </a:t>
            </a:r>
            <a:endParaRPr lang="ru-RU" sz="2000" dirty="0" smtClean="0"/>
          </a:p>
          <a:p>
            <a:r>
              <a:rPr lang="ru-RU" sz="2000" b="1" dirty="0" smtClean="0">
                <a:solidFill>
                  <a:srgbClr val="002060"/>
                </a:solidFill>
              </a:rPr>
              <a:t>Петрова Анастасия, 7в класс</a:t>
            </a:r>
          </a:p>
          <a:p>
            <a:r>
              <a:rPr lang="ru-RU" sz="2000" dirty="0" smtClean="0"/>
              <a:t>Способы разделения смесей 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Воронова Мария , Шевчук Ксения, 7а класс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II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место </a:t>
            </a:r>
          </a:p>
          <a:p>
            <a:r>
              <a:rPr lang="ru-RU" sz="2000" dirty="0" smtClean="0"/>
              <a:t>Прибрежно-водная растительность пруда 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Акулина Арина, 7а класс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III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место</a:t>
            </a:r>
          </a:p>
          <a:p>
            <a:r>
              <a:rPr lang="ru-RU" sz="2000" dirty="0" smtClean="0"/>
              <a:t>Большой барьерный риф </a:t>
            </a:r>
          </a:p>
          <a:p>
            <a:r>
              <a:rPr lang="ru-RU" sz="2000" b="1" dirty="0" err="1" smtClean="0">
                <a:solidFill>
                  <a:srgbClr val="002060"/>
                </a:solidFill>
              </a:rPr>
              <a:t>Иошко</a:t>
            </a:r>
            <a:r>
              <a:rPr lang="ru-RU" sz="2000" b="1" dirty="0" smtClean="0">
                <a:solidFill>
                  <a:srgbClr val="002060"/>
                </a:solidFill>
              </a:rPr>
              <a:t> Александр, 7б класс</a:t>
            </a:r>
          </a:p>
          <a:p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Приз зрительских симпатий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 </a:t>
            </a:r>
          </a:p>
          <a:p>
            <a:r>
              <a:rPr lang="ru-RU" sz="2000" dirty="0" smtClean="0"/>
              <a:t>Оренбургский пуховый платок</a:t>
            </a:r>
            <a:r>
              <a:rPr lang="ru-RU" sz="2000" b="1" dirty="0" smtClean="0"/>
              <a:t>	 </a:t>
            </a:r>
            <a:endParaRPr lang="ru-RU" sz="2000" dirty="0" smtClean="0"/>
          </a:p>
          <a:p>
            <a:r>
              <a:rPr lang="ru-RU" sz="2000" b="1" dirty="0" smtClean="0">
                <a:solidFill>
                  <a:srgbClr val="002060"/>
                </a:solidFill>
              </a:rPr>
              <a:t>Петрова Анастасия, 7в класс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14282" y="1142984"/>
            <a:ext cx="8715436" cy="57888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Arial" pitchFamily="34" charset="0"/>
              </a:rPr>
              <a:t>Секция № 2  «География, экология, химия»</a:t>
            </a:r>
            <a:endParaRPr lang="ru-RU" sz="28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Georgia" pitchFamily="18" charset="0"/>
              <a:cs typeface="Arial" pitchFamily="34" charset="0"/>
            </a:endParaRPr>
          </a:p>
        </p:txBody>
      </p:sp>
      <p:sp>
        <p:nvSpPr>
          <p:cNvPr id="8" name="Заголовок 3"/>
          <p:cNvSpPr txBox="1">
            <a:spLocks/>
          </p:cNvSpPr>
          <p:nvPr/>
        </p:nvSpPr>
        <p:spPr>
          <a:xfrm>
            <a:off x="428596" y="285728"/>
            <a:ext cx="8229600" cy="1011222"/>
          </a:xfrm>
          <a:prstGeom prst="downArrowCallou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lvl="0" algn="ctr">
              <a:spcBef>
                <a:spcPct val="0"/>
              </a:spcBef>
            </a:pPr>
            <a:r>
              <a:rPr kumimoji="0" lang="ru-RU" sz="4400" b="1" i="0" u="none" strike="noStrike" kern="1200" cap="none" spc="0" normalizeH="0" baseline="0" noProof="0" dirty="0" smtClean="0">
                <a:ln w="18000">
                  <a:solidFill>
                    <a:srgbClr val="00B050"/>
                  </a:solidFill>
                  <a:prstDash val="solid"/>
                  <a:miter lim="800000"/>
                </a:ln>
                <a:noFill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НОМИНАЦИЯ «</a:t>
            </a:r>
            <a:r>
              <a:rPr lang="ru-RU" sz="4000" b="1" dirty="0" smtClean="0">
                <a:ln w="18000">
                  <a:solidFill>
                    <a:srgbClr val="00B050"/>
                  </a:solidFill>
                  <a:prstDash val="solid"/>
                  <a:miter lim="800000"/>
                </a:ln>
                <a:noFill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ЮНИОР 7-8 классы</a:t>
            </a:r>
            <a:r>
              <a:rPr kumimoji="0" lang="ru-RU" sz="4400" b="1" i="0" u="none" strike="noStrike" kern="1200" cap="none" spc="0" normalizeH="0" baseline="0" noProof="0" dirty="0" smtClean="0">
                <a:ln w="18000">
                  <a:solidFill>
                    <a:srgbClr val="00B050"/>
                  </a:solidFill>
                  <a:prstDash val="solid"/>
                  <a:miter lim="800000"/>
                </a:ln>
                <a:noFill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»</a:t>
            </a:r>
            <a:endParaRPr kumimoji="0" lang="ru-RU" sz="4400" b="1" i="0" u="none" strike="noStrike" kern="1200" cap="none" spc="0" normalizeH="0" baseline="0" noProof="0" dirty="0">
              <a:ln w="18000">
                <a:solidFill>
                  <a:srgbClr val="00B050"/>
                </a:solidFill>
                <a:prstDash val="solid"/>
                <a:miter lim="800000"/>
              </a:ln>
              <a:noFill/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44" y="2285992"/>
            <a:ext cx="3998380" cy="299878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  <a:prstGeom prst="downArrowCallou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r>
              <a:rPr lang="ru-RU" b="1" dirty="0" smtClean="0">
                <a:ln w="18000">
                  <a:solidFill>
                    <a:srgbClr val="00B050"/>
                  </a:solidFill>
                  <a:prstDash val="solid"/>
                  <a:miter lim="800000"/>
                </a:ln>
                <a:noFill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НОМИНАЦИЯ «ЗНАЙКА»</a:t>
            </a:r>
            <a:endParaRPr lang="ru-RU" b="1" dirty="0">
              <a:ln w="18000">
                <a:solidFill>
                  <a:srgbClr val="00B050"/>
                </a:solidFill>
                <a:prstDash val="solid"/>
                <a:miter lim="800000"/>
              </a:ln>
              <a:noFill/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357686" y="2071678"/>
            <a:ext cx="4429188" cy="378565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I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место </a:t>
            </a:r>
          </a:p>
          <a:p>
            <a:r>
              <a:rPr lang="ru-RU" sz="2000" dirty="0" smtClean="0"/>
              <a:t>Красная книга животных мира</a:t>
            </a:r>
            <a:r>
              <a:rPr lang="ru-RU" sz="2000" b="1" dirty="0" smtClean="0"/>
              <a:t> </a:t>
            </a:r>
            <a:r>
              <a:rPr lang="ru-RU" sz="2000" dirty="0" smtClean="0"/>
              <a:t>  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Шмидт Александр, 7в класс</a:t>
            </a:r>
          </a:p>
          <a:p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II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место </a:t>
            </a:r>
          </a:p>
          <a:p>
            <a:r>
              <a:rPr lang="ru-RU" sz="2000" dirty="0" smtClean="0"/>
              <a:t>Наша еда – наше здоровье </a:t>
            </a:r>
          </a:p>
          <a:p>
            <a:r>
              <a:rPr lang="ru-RU" sz="2000" b="1" dirty="0" err="1" smtClean="0">
                <a:solidFill>
                  <a:srgbClr val="002060"/>
                </a:solidFill>
              </a:rPr>
              <a:t>Деулина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Василина</a:t>
            </a:r>
            <a:r>
              <a:rPr lang="ru-RU" sz="2000" b="1" dirty="0" smtClean="0">
                <a:solidFill>
                  <a:srgbClr val="002060"/>
                </a:solidFill>
              </a:rPr>
              <a:t>, 8э класс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III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место</a:t>
            </a:r>
          </a:p>
          <a:p>
            <a:r>
              <a:rPr lang="ru-RU" sz="2000" dirty="0" smtClean="0"/>
              <a:t>Волк – прирожденный хищник	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Чарнецкий Давид ,7 с класс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Приз зрительских симпатий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 </a:t>
            </a:r>
          </a:p>
          <a:p>
            <a:r>
              <a:rPr lang="ru-RU" sz="2000" dirty="0" smtClean="0"/>
              <a:t>Волк – прирожденный хищник	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Чарнецкий Давид ,7 с класс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71472" y="1071546"/>
            <a:ext cx="8358246" cy="57888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Arial" pitchFamily="34" charset="0"/>
              </a:rPr>
              <a:t>Секция № 3 «Физкультура, биология»</a:t>
            </a:r>
            <a:endParaRPr lang="ru-RU" sz="28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Georgia" pitchFamily="18" charset="0"/>
              <a:cs typeface="Arial" pitchFamily="34" charset="0"/>
            </a:endParaRPr>
          </a:p>
        </p:txBody>
      </p:sp>
      <p:sp>
        <p:nvSpPr>
          <p:cNvPr id="8" name="Заголовок 3"/>
          <p:cNvSpPr txBox="1">
            <a:spLocks/>
          </p:cNvSpPr>
          <p:nvPr/>
        </p:nvSpPr>
        <p:spPr>
          <a:xfrm>
            <a:off x="428596" y="285728"/>
            <a:ext cx="8229600" cy="1011222"/>
          </a:xfrm>
          <a:prstGeom prst="downArrowCallou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lvl="0" algn="ctr">
              <a:spcBef>
                <a:spcPct val="0"/>
              </a:spcBef>
            </a:pPr>
            <a:r>
              <a:rPr kumimoji="0" lang="ru-RU" sz="4400" b="1" i="0" u="none" strike="noStrike" kern="1200" cap="none" spc="0" normalizeH="0" baseline="0" noProof="0" dirty="0" smtClean="0">
                <a:ln w="18000">
                  <a:solidFill>
                    <a:srgbClr val="00B050"/>
                  </a:solidFill>
                  <a:prstDash val="solid"/>
                  <a:miter lim="800000"/>
                </a:ln>
                <a:noFill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НОМИНАЦИЯ «</a:t>
            </a:r>
            <a:r>
              <a:rPr lang="ru-RU" sz="4000" b="1" dirty="0" smtClean="0">
                <a:ln w="18000">
                  <a:solidFill>
                    <a:srgbClr val="00B050"/>
                  </a:solidFill>
                  <a:prstDash val="solid"/>
                  <a:miter lim="800000"/>
                </a:ln>
                <a:noFill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ЮНИОР 7-8 классы</a:t>
            </a:r>
            <a:r>
              <a:rPr kumimoji="0" lang="ru-RU" sz="4400" b="1" i="0" u="none" strike="noStrike" kern="1200" cap="none" spc="0" normalizeH="0" baseline="0" noProof="0" dirty="0" smtClean="0">
                <a:ln w="18000">
                  <a:solidFill>
                    <a:srgbClr val="00B050"/>
                  </a:solidFill>
                  <a:prstDash val="solid"/>
                  <a:miter lim="800000"/>
                </a:ln>
                <a:noFill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»</a:t>
            </a:r>
            <a:endParaRPr kumimoji="0" lang="ru-RU" sz="4400" b="1" i="0" u="none" strike="noStrike" kern="1200" cap="none" spc="0" normalizeH="0" baseline="0" noProof="0" dirty="0">
              <a:ln w="18000">
                <a:solidFill>
                  <a:srgbClr val="00B050"/>
                </a:solidFill>
                <a:prstDash val="solid"/>
                <a:miter lim="800000"/>
              </a:ln>
              <a:noFill/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1746" name="Picture 2" descr="C:\Users\Skill\Desktop\КОНФЕРЕНЦИЯ 19 ФЕВРАЛЯ\08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2571744"/>
            <a:ext cx="4071934" cy="305395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  <a:prstGeom prst="downArrowCallou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r>
              <a:rPr lang="ru-RU" b="1" dirty="0" smtClean="0">
                <a:ln w="18000">
                  <a:solidFill>
                    <a:srgbClr val="00B050"/>
                  </a:solidFill>
                  <a:prstDash val="solid"/>
                  <a:miter lim="800000"/>
                </a:ln>
                <a:noFill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НОМИНАЦИЯ «ЗНАЙКА»</a:t>
            </a:r>
            <a:endParaRPr lang="ru-RU" b="1" dirty="0">
              <a:ln w="18000">
                <a:solidFill>
                  <a:srgbClr val="00B050"/>
                </a:solidFill>
                <a:prstDash val="solid"/>
                <a:miter lim="800000"/>
              </a:ln>
              <a:noFill/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500562" y="2000240"/>
            <a:ext cx="4214842" cy="470898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I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место </a:t>
            </a:r>
          </a:p>
          <a:p>
            <a:r>
              <a:rPr lang="ru-RU" sz="2000" dirty="0" smtClean="0"/>
              <a:t>Война между Южной Осетией и Грузией 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Холмогорова Ольга, 8б класс</a:t>
            </a:r>
          </a:p>
          <a:p>
            <a:r>
              <a:rPr lang="ru-RU" sz="2000" dirty="0" smtClean="0"/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II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место </a:t>
            </a:r>
          </a:p>
          <a:p>
            <a:r>
              <a:rPr lang="ru-RU" sz="2000" dirty="0" smtClean="0"/>
              <a:t>Кратко об истории Великого Новгорода и его достопримечательностях </a:t>
            </a:r>
            <a:r>
              <a:rPr lang="ru-RU" sz="2000" b="1" dirty="0" err="1" smtClean="0">
                <a:solidFill>
                  <a:srgbClr val="002060"/>
                </a:solidFill>
              </a:rPr>
              <a:t>Сенаторова</a:t>
            </a:r>
            <a:r>
              <a:rPr lang="ru-RU" sz="2000" b="1" dirty="0" smtClean="0">
                <a:solidFill>
                  <a:srgbClr val="002060"/>
                </a:solidFill>
              </a:rPr>
              <a:t> Анна ,7 а класс</a:t>
            </a:r>
          </a:p>
          <a:p>
            <a:r>
              <a:rPr lang="ru-RU" sz="2000" dirty="0" smtClean="0"/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III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место</a:t>
            </a:r>
          </a:p>
          <a:p>
            <a:r>
              <a:rPr lang="ru-RU" sz="2000" dirty="0" smtClean="0"/>
              <a:t>Последний удельный князь Московии </a:t>
            </a:r>
            <a:br>
              <a:rPr lang="ru-RU" sz="2000" dirty="0" smtClean="0"/>
            </a:br>
            <a:r>
              <a:rPr lang="ru-RU" sz="2000" b="1" dirty="0" smtClean="0">
                <a:solidFill>
                  <a:srgbClr val="002060"/>
                </a:solidFill>
              </a:rPr>
              <a:t>Лазарева Анастасия ,7с класс</a:t>
            </a:r>
            <a:r>
              <a:rPr lang="ru-RU" sz="2000" dirty="0" smtClean="0"/>
              <a:t>	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Приз зрительских симпатий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 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Холмогорова Ольга, 8б класс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428728" y="1285860"/>
            <a:ext cx="6429420" cy="57888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Arial" pitchFamily="34" charset="0"/>
              </a:rPr>
              <a:t>Секция № 4  «История России»</a:t>
            </a:r>
            <a:endParaRPr lang="ru-RU" sz="28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Georgia" pitchFamily="18" charset="0"/>
              <a:cs typeface="Arial" pitchFamily="34" charset="0"/>
            </a:endParaRPr>
          </a:p>
        </p:txBody>
      </p:sp>
      <p:sp>
        <p:nvSpPr>
          <p:cNvPr id="8" name="Заголовок 3"/>
          <p:cNvSpPr txBox="1">
            <a:spLocks/>
          </p:cNvSpPr>
          <p:nvPr/>
        </p:nvSpPr>
        <p:spPr>
          <a:xfrm>
            <a:off x="428596" y="285728"/>
            <a:ext cx="8229600" cy="1011222"/>
          </a:xfrm>
          <a:prstGeom prst="downArrowCallou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accent6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lvl="0" algn="ctr">
              <a:spcBef>
                <a:spcPct val="0"/>
              </a:spcBef>
            </a:pPr>
            <a:r>
              <a:rPr kumimoji="0" lang="ru-RU" sz="4400" b="1" i="0" u="none" strike="noStrike" kern="1200" cap="none" spc="0" normalizeH="0" baseline="0" noProof="0" dirty="0" smtClean="0">
                <a:ln w="18000">
                  <a:solidFill>
                    <a:srgbClr val="00B050"/>
                  </a:solidFill>
                  <a:prstDash val="solid"/>
                  <a:miter lim="800000"/>
                </a:ln>
                <a:noFill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НОМИНАЦИЯ «</a:t>
            </a:r>
            <a:r>
              <a:rPr lang="ru-RU" sz="4000" b="1" dirty="0" smtClean="0">
                <a:ln w="18000">
                  <a:solidFill>
                    <a:srgbClr val="00B050"/>
                  </a:solidFill>
                  <a:prstDash val="solid"/>
                  <a:miter lim="800000"/>
                </a:ln>
                <a:noFill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ЮНИОР 7-8 классы</a:t>
            </a:r>
            <a:r>
              <a:rPr kumimoji="0" lang="ru-RU" sz="4400" b="1" i="0" u="none" strike="noStrike" kern="1200" cap="none" spc="0" normalizeH="0" baseline="0" noProof="0" dirty="0" smtClean="0">
                <a:ln w="18000">
                  <a:solidFill>
                    <a:srgbClr val="00B050"/>
                  </a:solidFill>
                  <a:prstDash val="solid"/>
                  <a:miter lim="800000"/>
                </a:ln>
                <a:noFill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»</a:t>
            </a:r>
            <a:endParaRPr kumimoji="0" lang="ru-RU" sz="4400" b="1" i="0" u="none" strike="noStrike" kern="1200" cap="none" spc="0" normalizeH="0" baseline="0" noProof="0" dirty="0">
              <a:ln w="18000">
                <a:solidFill>
                  <a:srgbClr val="00B050"/>
                </a:solidFill>
                <a:prstDash val="solid"/>
                <a:miter lim="800000"/>
              </a:ln>
              <a:noFill/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2571744"/>
            <a:ext cx="4093631" cy="307022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011222"/>
          </a:xfrm>
          <a:prstGeom prst="downArrowCallou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r>
              <a:rPr lang="ru-RU" b="1" dirty="0" smtClean="0">
                <a:ln w="18000">
                  <a:solidFill>
                    <a:srgbClr val="00B050"/>
                  </a:solidFill>
                  <a:prstDash val="solid"/>
                  <a:miter lim="800000"/>
                </a:ln>
                <a:noFill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НОМИНАЦИЯ «ЮНИОР 7-8 классы»</a:t>
            </a:r>
            <a:endParaRPr lang="ru-RU" b="1" dirty="0">
              <a:ln w="18000">
                <a:solidFill>
                  <a:srgbClr val="00B050"/>
                </a:solidFill>
                <a:prstDash val="solid"/>
                <a:miter lim="800000"/>
              </a:ln>
              <a:noFill/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85720" y="1357298"/>
            <a:ext cx="8501154" cy="532453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I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место </a:t>
            </a:r>
          </a:p>
          <a:p>
            <a:r>
              <a:rPr lang="ru-RU" sz="2000" dirty="0" smtClean="0"/>
              <a:t>Почему уходит любовь родителей…</a:t>
            </a:r>
          </a:p>
          <a:p>
            <a:r>
              <a:rPr lang="ru-RU" sz="2000" dirty="0" smtClean="0"/>
              <a:t> </a:t>
            </a:r>
            <a:r>
              <a:rPr lang="ru-RU" sz="2000" b="1" dirty="0" smtClean="0">
                <a:solidFill>
                  <a:srgbClr val="002060"/>
                </a:solidFill>
              </a:rPr>
              <a:t>Кузнецова Юлия, Демидова Ирина,  </a:t>
            </a:r>
            <a:r>
              <a:rPr lang="ru-RU" sz="2000" b="1" dirty="0" err="1" smtClean="0">
                <a:solidFill>
                  <a:srgbClr val="002060"/>
                </a:solidFill>
              </a:rPr>
              <a:t>Ерахтина</a:t>
            </a:r>
            <a:r>
              <a:rPr lang="ru-RU" sz="2000" b="1" dirty="0" smtClean="0">
                <a:solidFill>
                  <a:srgbClr val="002060"/>
                </a:solidFill>
              </a:rPr>
              <a:t> Ольга, Вавилова Татьяна, Михайлова Дарья, 8б класс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II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место </a:t>
            </a:r>
          </a:p>
          <a:p>
            <a:r>
              <a:rPr lang="ru-RU" sz="2000" dirty="0" smtClean="0"/>
              <a:t>Сказка про счастье </a:t>
            </a:r>
          </a:p>
          <a:p>
            <a:r>
              <a:rPr lang="ru-RU" sz="2000" b="1" dirty="0" err="1" smtClean="0">
                <a:solidFill>
                  <a:srgbClr val="002060"/>
                </a:solidFill>
              </a:rPr>
              <a:t>Косяченко</a:t>
            </a:r>
            <a:r>
              <a:rPr lang="ru-RU" sz="2000" b="1" dirty="0" smtClean="0">
                <a:solidFill>
                  <a:srgbClr val="002060"/>
                </a:solidFill>
              </a:rPr>
              <a:t> Никита, Ковалев Никита, Щербаков Никита, 8э класс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III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место</a:t>
            </a:r>
          </a:p>
          <a:p>
            <a:r>
              <a:rPr lang="ru-RU" sz="2000" dirty="0" smtClean="0"/>
              <a:t>Здоровый образ жизни</a:t>
            </a:r>
          </a:p>
          <a:p>
            <a:r>
              <a:rPr lang="ru-RU" sz="2000" b="1" dirty="0" err="1" smtClean="0">
                <a:solidFill>
                  <a:srgbClr val="002060"/>
                </a:solidFill>
              </a:rPr>
              <a:t>Саулин</a:t>
            </a:r>
            <a:r>
              <a:rPr lang="ru-RU" sz="2000" b="1" dirty="0" smtClean="0">
                <a:solidFill>
                  <a:srgbClr val="002060"/>
                </a:solidFill>
              </a:rPr>
              <a:t> Никита, </a:t>
            </a:r>
            <a:r>
              <a:rPr lang="ru-RU" sz="2000" b="1" dirty="0" err="1" smtClean="0">
                <a:solidFill>
                  <a:srgbClr val="002060"/>
                </a:solidFill>
              </a:rPr>
              <a:t>Терёшкин</a:t>
            </a:r>
            <a:r>
              <a:rPr lang="ru-RU" sz="2000" b="1" dirty="0" smtClean="0">
                <a:solidFill>
                  <a:srgbClr val="002060"/>
                </a:solidFill>
              </a:rPr>
              <a:t> Александр, </a:t>
            </a:r>
            <a:r>
              <a:rPr lang="ru-RU" sz="2000" b="1" dirty="0" err="1" smtClean="0">
                <a:solidFill>
                  <a:srgbClr val="002060"/>
                </a:solidFill>
              </a:rPr>
              <a:t>Брысин</a:t>
            </a:r>
            <a:r>
              <a:rPr lang="ru-RU" sz="2000" b="1" dirty="0" smtClean="0">
                <a:solidFill>
                  <a:srgbClr val="002060"/>
                </a:solidFill>
              </a:rPr>
              <a:t> Владимир, </a:t>
            </a:r>
            <a:r>
              <a:rPr lang="ru-RU" sz="2000" b="1" dirty="0" err="1" smtClean="0">
                <a:solidFill>
                  <a:srgbClr val="002060"/>
                </a:solidFill>
              </a:rPr>
              <a:t>Решетень</a:t>
            </a:r>
            <a:r>
              <a:rPr lang="ru-RU" sz="2000" b="1" dirty="0" smtClean="0">
                <a:solidFill>
                  <a:srgbClr val="002060"/>
                </a:solidFill>
              </a:rPr>
              <a:t> Максим, </a:t>
            </a:r>
            <a:r>
              <a:rPr lang="ru-RU" sz="2000" b="1" dirty="0" err="1" smtClean="0">
                <a:solidFill>
                  <a:srgbClr val="002060"/>
                </a:solidFill>
              </a:rPr>
              <a:t>Шиф</a:t>
            </a:r>
            <a:r>
              <a:rPr lang="ru-RU" sz="2000" b="1" dirty="0" smtClean="0">
                <a:solidFill>
                  <a:srgbClr val="002060"/>
                </a:solidFill>
              </a:rPr>
              <a:t> Юрий, </a:t>
            </a:r>
            <a:r>
              <a:rPr lang="ru-RU" sz="2000" b="1" dirty="0" err="1" smtClean="0">
                <a:solidFill>
                  <a:srgbClr val="002060"/>
                </a:solidFill>
              </a:rPr>
              <a:t>Хабалашвили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Вахтанг</a:t>
            </a:r>
            <a:r>
              <a:rPr lang="ru-RU" sz="2000" b="1" dirty="0" smtClean="0">
                <a:solidFill>
                  <a:srgbClr val="002060"/>
                </a:solidFill>
              </a:rPr>
              <a:t>, </a:t>
            </a:r>
            <a:r>
              <a:rPr lang="ru-RU" sz="2000" b="1" dirty="0" err="1" smtClean="0">
                <a:solidFill>
                  <a:srgbClr val="002060"/>
                </a:solidFill>
              </a:rPr>
              <a:t>Андонян</a:t>
            </a:r>
            <a:r>
              <a:rPr lang="ru-RU" sz="2000" b="1" dirty="0" smtClean="0">
                <a:solidFill>
                  <a:srgbClr val="002060"/>
                </a:solidFill>
              </a:rPr>
              <a:t> Сергей, </a:t>
            </a:r>
            <a:r>
              <a:rPr lang="ru-RU" sz="2000" b="1" dirty="0" err="1" smtClean="0">
                <a:solidFill>
                  <a:srgbClr val="002060"/>
                </a:solidFill>
              </a:rPr>
              <a:t>Вельшаков</a:t>
            </a:r>
            <a:r>
              <a:rPr lang="ru-RU" sz="2000" b="1" dirty="0" smtClean="0">
                <a:solidFill>
                  <a:srgbClr val="002060"/>
                </a:solidFill>
              </a:rPr>
              <a:t> Александр, Рязанов Максим , 8с класс</a:t>
            </a:r>
            <a:r>
              <a:rPr lang="ru-RU" sz="2000" dirty="0" smtClean="0"/>
              <a:t>	</a:t>
            </a:r>
          </a:p>
          <a:p>
            <a:pPr algn="ctr"/>
            <a:r>
              <a:rPr lang="ru-RU" sz="2000" b="1" dirty="0" smtClean="0"/>
              <a:t> 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Приз зрительских симпатий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 </a:t>
            </a:r>
          </a:p>
          <a:p>
            <a:r>
              <a:rPr lang="ru-RU" sz="2000" dirty="0" smtClean="0"/>
              <a:t>Здоровый образ жизни</a:t>
            </a:r>
          </a:p>
          <a:p>
            <a:r>
              <a:rPr lang="ru-RU" sz="2000" b="1" dirty="0" err="1" smtClean="0">
                <a:solidFill>
                  <a:srgbClr val="002060"/>
                </a:solidFill>
              </a:rPr>
              <a:t>Саулин</a:t>
            </a:r>
            <a:r>
              <a:rPr lang="ru-RU" sz="2000" b="1" dirty="0" smtClean="0">
                <a:solidFill>
                  <a:srgbClr val="002060"/>
                </a:solidFill>
              </a:rPr>
              <a:t> Никита, </a:t>
            </a:r>
            <a:r>
              <a:rPr lang="ru-RU" sz="2000" b="1" dirty="0" err="1" smtClean="0">
                <a:solidFill>
                  <a:srgbClr val="002060"/>
                </a:solidFill>
              </a:rPr>
              <a:t>Терёшкин</a:t>
            </a:r>
            <a:r>
              <a:rPr lang="ru-RU" sz="2000" b="1" dirty="0" smtClean="0">
                <a:solidFill>
                  <a:srgbClr val="002060"/>
                </a:solidFill>
              </a:rPr>
              <a:t> Александр, </a:t>
            </a:r>
            <a:r>
              <a:rPr lang="ru-RU" sz="2000" b="1" dirty="0" err="1" smtClean="0">
                <a:solidFill>
                  <a:srgbClr val="002060"/>
                </a:solidFill>
              </a:rPr>
              <a:t>Брысин</a:t>
            </a:r>
            <a:r>
              <a:rPr lang="ru-RU" sz="2000" b="1" dirty="0" smtClean="0">
                <a:solidFill>
                  <a:srgbClr val="002060"/>
                </a:solidFill>
              </a:rPr>
              <a:t> Владимир, </a:t>
            </a:r>
            <a:r>
              <a:rPr lang="ru-RU" sz="2000" b="1" dirty="0" err="1" smtClean="0">
                <a:solidFill>
                  <a:srgbClr val="002060"/>
                </a:solidFill>
              </a:rPr>
              <a:t>Решетень</a:t>
            </a:r>
            <a:r>
              <a:rPr lang="ru-RU" sz="2000" b="1" dirty="0" smtClean="0">
                <a:solidFill>
                  <a:srgbClr val="002060"/>
                </a:solidFill>
              </a:rPr>
              <a:t> Максим, </a:t>
            </a:r>
            <a:r>
              <a:rPr lang="ru-RU" sz="2000" b="1" dirty="0" err="1" smtClean="0">
                <a:solidFill>
                  <a:srgbClr val="002060"/>
                </a:solidFill>
              </a:rPr>
              <a:t>Шиф</a:t>
            </a:r>
            <a:r>
              <a:rPr lang="ru-RU" sz="2000" b="1" dirty="0" smtClean="0">
                <a:solidFill>
                  <a:srgbClr val="002060"/>
                </a:solidFill>
              </a:rPr>
              <a:t> Юрий, </a:t>
            </a:r>
            <a:r>
              <a:rPr lang="ru-RU" sz="2000" b="1" dirty="0" err="1" smtClean="0">
                <a:solidFill>
                  <a:srgbClr val="002060"/>
                </a:solidFill>
              </a:rPr>
              <a:t>Хабалашвили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Вахтанг</a:t>
            </a:r>
            <a:r>
              <a:rPr lang="ru-RU" sz="2000" b="1" dirty="0" smtClean="0">
                <a:solidFill>
                  <a:srgbClr val="002060"/>
                </a:solidFill>
              </a:rPr>
              <a:t>, </a:t>
            </a:r>
            <a:r>
              <a:rPr lang="ru-RU" sz="2000" b="1" dirty="0" err="1" smtClean="0">
                <a:solidFill>
                  <a:srgbClr val="002060"/>
                </a:solidFill>
              </a:rPr>
              <a:t>Андонян</a:t>
            </a:r>
            <a:r>
              <a:rPr lang="ru-RU" sz="2000" b="1" dirty="0" smtClean="0">
                <a:solidFill>
                  <a:srgbClr val="002060"/>
                </a:solidFill>
              </a:rPr>
              <a:t> Сергей, </a:t>
            </a:r>
            <a:r>
              <a:rPr lang="ru-RU" sz="2000" b="1" dirty="0" err="1" smtClean="0">
                <a:solidFill>
                  <a:srgbClr val="002060"/>
                </a:solidFill>
              </a:rPr>
              <a:t>Вельшаков</a:t>
            </a:r>
            <a:r>
              <a:rPr lang="ru-RU" sz="2000" b="1" dirty="0" smtClean="0">
                <a:solidFill>
                  <a:srgbClr val="002060"/>
                </a:solidFill>
              </a:rPr>
              <a:t> Александр, Рязанов Максим , 8с класс</a:t>
            </a:r>
            <a:r>
              <a:rPr lang="ru-RU" sz="2000" dirty="0" smtClean="0"/>
              <a:t>	</a:t>
            </a:r>
            <a:endParaRPr lang="ru-RU" sz="2000" b="1" dirty="0" smtClean="0">
              <a:solidFill>
                <a:srgbClr val="00206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00034" y="785794"/>
            <a:ext cx="8429684" cy="57888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Arial" pitchFamily="34" charset="0"/>
              </a:rPr>
              <a:t>Секция № 7  «СОЦИАЛЬНЫЙ ПРОЕКТ»</a:t>
            </a:r>
            <a:endParaRPr lang="ru-RU" sz="28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Georgia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  <a:prstGeom prst="downArrowCallou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r>
              <a:rPr lang="ru-RU" b="1" dirty="0" smtClean="0">
                <a:ln w="18000">
                  <a:solidFill>
                    <a:srgbClr val="00B050"/>
                  </a:solidFill>
                  <a:prstDash val="solid"/>
                  <a:miter lim="800000"/>
                </a:ln>
                <a:noFill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НОМИНАЦИЯ «ЗНАЙКА»</a:t>
            </a:r>
            <a:endParaRPr lang="ru-RU" b="1" dirty="0">
              <a:ln w="18000">
                <a:solidFill>
                  <a:srgbClr val="00B050"/>
                </a:solidFill>
                <a:prstDash val="solid"/>
                <a:miter lim="800000"/>
              </a:ln>
              <a:noFill/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071934" y="2285992"/>
            <a:ext cx="4786346" cy="406265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I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место </a:t>
            </a:r>
          </a:p>
          <a:p>
            <a:r>
              <a:rPr lang="ru-RU" sz="2000" dirty="0" smtClean="0"/>
              <a:t>Древний Херсонес – колыбель христианства на Руси </a:t>
            </a:r>
          </a:p>
          <a:p>
            <a:r>
              <a:rPr lang="ru-RU" sz="2000" b="1" dirty="0" err="1" smtClean="0">
                <a:solidFill>
                  <a:srgbClr val="002060"/>
                </a:solidFill>
              </a:rPr>
              <a:t>Коныжева</a:t>
            </a:r>
            <a:r>
              <a:rPr lang="ru-RU" sz="2000" b="1" dirty="0" smtClean="0">
                <a:solidFill>
                  <a:srgbClr val="002060"/>
                </a:solidFill>
              </a:rPr>
              <a:t> Софья, </a:t>
            </a:r>
            <a:r>
              <a:rPr lang="ru-RU" sz="2000" b="1" dirty="0" err="1" smtClean="0">
                <a:solidFill>
                  <a:srgbClr val="002060"/>
                </a:solidFill>
              </a:rPr>
              <a:t>Коныжева</a:t>
            </a:r>
            <a:r>
              <a:rPr lang="ru-RU" sz="2000" b="1" dirty="0" smtClean="0">
                <a:solidFill>
                  <a:srgbClr val="002060"/>
                </a:solidFill>
              </a:rPr>
              <a:t> Дарья	7а класс	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II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место </a:t>
            </a:r>
          </a:p>
          <a:p>
            <a:r>
              <a:rPr lang="ru-RU" sz="2000" dirty="0" smtClean="0"/>
              <a:t>Автомобили первых лиц государства и их ГОН</a:t>
            </a:r>
          </a:p>
          <a:p>
            <a:r>
              <a:rPr lang="ru-RU" sz="2000" b="1" dirty="0" err="1" smtClean="0">
                <a:solidFill>
                  <a:srgbClr val="002060"/>
                </a:solidFill>
              </a:rPr>
              <a:t>Бахарев</a:t>
            </a:r>
            <a:r>
              <a:rPr lang="ru-RU" sz="2000" b="1" dirty="0" smtClean="0">
                <a:solidFill>
                  <a:srgbClr val="002060"/>
                </a:solidFill>
              </a:rPr>
              <a:t> Дмитрий , 8б класс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III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место</a:t>
            </a:r>
          </a:p>
          <a:p>
            <a:r>
              <a:rPr lang="ru-RU" sz="2000" dirty="0" smtClean="0"/>
              <a:t>История острова Родос и Колосс Родосский</a:t>
            </a:r>
          </a:p>
          <a:p>
            <a:r>
              <a:rPr lang="ru-RU" sz="2000" b="1" dirty="0" err="1" smtClean="0">
                <a:solidFill>
                  <a:srgbClr val="002060"/>
                </a:solidFill>
              </a:rPr>
              <a:t>Осифянц</a:t>
            </a:r>
            <a:r>
              <a:rPr lang="ru-RU" sz="2000" b="1" dirty="0" smtClean="0">
                <a:solidFill>
                  <a:srgbClr val="002060"/>
                </a:solidFill>
              </a:rPr>
              <a:t> Артем ,	7а класс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428728" y="1285860"/>
            <a:ext cx="6929486" cy="57888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Arial" pitchFamily="34" charset="0"/>
              </a:rPr>
              <a:t>Секция № 5  «Мировая история»</a:t>
            </a:r>
            <a:endParaRPr lang="ru-RU" sz="28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Georgia" pitchFamily="18" charset="0"/>
              <a:cs typeface="Arial" pitchFamily="34" charset="0"/>
            </a:endParaRPr>
          </a:p>
        </p:txBody>
      </p:sp>
      <p:sp>
        <p:nvSpPr>
          <p:cNvPr id="8" name="Заголовок 3"/>
          <p:cNvSpPr txBox="1">
            <a:spLocks/>
          </p:cNvSpPr>
          <p:nvPr/>
        </p:nvSpPr>
        <p:spPr>
          <a:xfrm>
            <a:off x="428596" y="285728"/>
            <a:ext cx="8229600" cy="1011222"/>
          </a:xfrm>
          <a:prstGeom prst="downArrowCallou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accent6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lvl="0" algn="ctr">
              <a:spcBef>
                <a:spcPct val="0"/>
              </a:spcBef>
            </a:pPr>
            <a:r>
              <a:rPr kumimoji="0" lang="ru-RU" sz="4400" b="1" i="0" u="none" strike="noStrike" kern="1200" cap="none" spc="0" normalizeH="0" baseline="0" noProof="0" dirty="0" smtClean="0">
                <a:ln w="18000">
                  <a:solidFill>
                    <a:srgbClr val="00B050"/>
                  </a:solidFill>
                  <a:prstDash val="solid"/>
                  <a:miter lim="800000"/>
                </a:ln>
                <a:noFill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НОМИНАЦИЯ «</a:t>
            </a:r>
            <a:r>
              <a:rPr lang="ru-RU" sz="4000" b="1" dirty="0" smtClean="0">
                <a:ln w="18000">
                  <a:solidFill>
                    <a:srgbClr val="00B050"/>
                  </a:solidFill>
                  <a:prstDash val="solid"/>
                  <a:miter lim="800000"/>
                </a:ln>
                <a:noFill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ЮНИОР 7-8 классы</a:t>
            </a:r>
            <a:r>
              <a:rPr kumimoji="0" lang="ru-RU" sz="4400" b="1" i="0" u="none" strike="noStrike" kern="1200" cap="none" spc="0" normalizeH="0" baseline="0" noProof="0" dirty="0" smtClean="0">
                <a:ln w="18000">
                  <a:solidFill>
                    <a:srgbClr val="00B050"/>
                  </a:solidFill>
                  <a:prstDash val="solid"/>
                  <a:miter lim="800000"/>
                </a:ln>
                <a:noFill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»</a:t>
            </a:r>
            <a:endParaRPr kumimoji="0" lang="ru-RU" sz="4400" b="1" i="0" u="none" strike="noStrike" kern="1200" cap="none" spc="0" normalizeH="0" baseline="0" noProof="0" dirty="0">
              <a:ln w="18000">
                <a:solidFill>
                  <a:srgbClr val="00B050"/>
                </a:solidFill>
                <a:prstDash val="solid"/>
                <a:miter lim="800000"/>
              </a:ln>
              <a:noFill/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42844" y="5288340"/>
            <a:ext cx="3857620" cy="129266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FF000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Приз зрительских симпатий</a:t>
            </a:r>
            <a:r>
              <a:rPr lang="ru-RU" b="1" dirty="0" smtClean="0">
                <a:latin typeface="Georgia" pitchFamily="18" charset="0"/>
                <a:ea typeface="Times New Roman" pitchFamily="18" charset="0"/>
                <a:cs typeface="Arial" pitchFamily="34" charset="0"/>
              </a:rPr>
              <a:t>  </a:t>
            </a:r>
          </a:p>
          <a:p>
            <a:r>
              <a:rPr lang="ru-RU" sz="2000" dirty="0" smtClean="0"/>
              <a:t>Гибель Титаника</a:t>
            </a:r>
          </a:p>
          <a:p>
            <a:r>
              <a:rPr lang="ru-RU" sz="2000" dirty="0" smtClean="0"/>
              <a:t> </a:t>
            </a:r>
            <a:r>
              <a:rPr lang="ru-RU" sz="2000" b="1" dirty="0" smtClean="0">
                <a:solidFill>
                  <a:srgbClr val="002060"/>
                </a:solidFill>
              </a:rPr>
              <a:t>Пинчук Александра, </a:t>
            </a:r>
            <a:r>
              <a:rPr lang="ru-RU" sz="2000" b="1" dirty="0" err="1" smtClean="0">
                <a:solidFill>
                  <a:srgbClr val="002060"/>
                </a:solidFill>
              </a:rPr>
              <a:t>Шеремет</a:t>
            </a:r>
            <a:r>
              <a:rPr lang="ru-RU" sz="2000" b="1" dirty="0" smtClean="0">
                <a:solidFill>
                  <a:srgbClr val="002060"/>
                </a:solidFill>
              </a:rPr>
              <a:t> Инна	7б класс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2285992"/>
            <a:ext cx="3619494" cy="27146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  <a:prstGeom prst="downArrowCallou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r>
              <a:rPr lang="ru-RU" b="1" dirty="0" smtClean="0">
                <a:ln w="18000">
                  <a:solidFill>
                    <a:srgbClr val="00B050"/>
                  </a:solidFill>
                  <a:prstDash val="solid"/>
                  <a:miter lim="800000"/>
                </a:ln>
                <a:noFill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НОМИНАЦИЯ «ЗНАЙКА»</a:t>
            </a:r>
            <a:endParaRPr lang="ru-RU" b="1" dirty="0">
              <a:ln w="18000">
                <a:solidFill>
                  <a:srgbClr val="00B050"/>
                </a:solidFill>
                <a:prstDash val="solid"/>
                <a:miter lim="800000"/>
              </a:ln>
              <a:noFill/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143372" y="2000240"/>
            <a:ext cx="4714908" cy="406265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I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место 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Новый год в разных странах</a:t>
            </a:r>
          </a:p>
          <a:p>
            <a:r>
              <a:rPr lang="ru-RU" sz="2000" b="1" dirty="0" err="1" smtClean="0">
                <a:solidFill>
                  <a:srgbClr val="002060"/>
                </a:solidFill>
              </a:rPr>
              <a:t>Канбарзаде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Парвина</a:t>
            </a:r>
            <a:r>
              <a:rPr lang="ru-RU" sz="2000" b="1" dirty="0" smtClean="0">
                <a:solidFill>
                  <a:srgbClr val="002060"/>
                </a:solidFill>
              </a:rPr>
              <a:t> , 7с класс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II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место </a:t>
            </a:r>
          </a:p>
          <a:p>
            <a:r>
              <a:rPr lang="en-US" sz="2000" dirty="0" smtClean="0"/>
              <a:t>Welcome to America</a:t>
            </a:r>
            <a:endParaRPr lang="ru-RU" sz="2000" dirty="0" smtClean="0"/>
          </a:p>
          <a:p>
            <a:r>
              <a:rPr lang="ru-RU" sz="2000" b="1" dirty="0" smtClean="0">
                <a:solidFill>
                  <a:srgbClr val="002060"/>
                </a:solidFill>
              </a:rPr>
              <a:t>Голик Дарья , 7а класс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III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место</a:t>
            </a:r>
          </a:p>
          <a:p>
            <a:r>
              <a:rPr lang="ru-RU" sz="2000" dirty="0" smtClean="0"/>
              <a:t>Чайные церемонии в Великобритании и России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Лазарева Анастасия , 7 с класс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Приз зрительских симпатий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 </a:t>
            </a:r>
          </a:p>
          <a:p>
            <a:r>
              <a:rPr lang="en-US" sz="2000" dirty="0" smtClean="0"/>
              <a:t>Welcome to America</a:t>
            </a:r>
            <a:endParaRPr lang="ru-RU" sz="2000" dirty="0" smtClean="0"/>
          </a:p>
          <a:p>
            <a:r>
              <a:rPr lang="ru-RU" sz="2000" b="1" dirty="0" smtClean="0">
                <a:solidFill>
                  <a:srgbClr val="002060"/>
                </a:solidFill>
              </a:rPr>
              <a:t>Голик Дарья , 7а класс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85786" y="1214422"/>
            <a:ext cx="7643866" cy="57888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Arial" pitchFamily="34" charset="0"/>
              </a:rPr>
              <a:t>Секция № 6 «Иностранные языки»</a:t>
            </a:r>
            <a:endParaRPr lang="ru-RU" sz="28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Georgia" pitchFamily="18" charset="0"/>
              <a:cs typeface="Arial" pitchFamily="34" charset="0"/>
            </a:endParaRPr>
          </a:p>
        </p:txBody>
      </p:sp>
      <p:sp>
        <p:nvSpPr>
          <p:cNvPr id="8" name="Заголовок 3"/>
          <p:cNvSpPr txBox="1">
            <a:spLocks/>
          </p:cNvSpPr>
          <p:nvPr/>
        </p:nvSpPr>
        <p:spPr>
          <a:xfrm>
            <a:off x="428596" y="285728"/>
            <a:ext cx="8229600" cy="1011222"/>
          </a:xfrm>
          <a:prstGeom prst="downArrowCallou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accent6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lvl="0" algn="ctr">
              <a:spcBef>
                <a:spcPct val="0"/>
              </a:spcBef>
            </a:pPr>
            <a:r>
              <a:rPr kumimoji="0" lang="ru-RU" sz="4400" b="1" i="0" u="none" strike="noStrike" kern="1200" cap="none" spc="0" normalizeH="0" baseline="0" noProof="0" dirty="0" smtClean="0">
                <a:ln w="18000">
                  <a:solidFill>
                    <a:srgbClr val="00B050"/>
                  </a:solidFill>
                  <a:prstDash val="solid"/>
                  <a:miter lim="800000"/>
                </a:ln>
                <a:noFill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НОМИНАЦИЯ «</a:t>
            </a:r>
            <a:r>
              <a:rPr lang="ru-RU" sz="4400" b="1" dirty="0" smtClean="0">
                <a:ln w="18000">
                  <a:solidFill>
                    <a:srgbClr val="00B050"/>
                  </a:solidFill>
                  <a:prstDash val="solid"/>
                  <a:miter lim="800000"/>
                </a:ln>
                <a:noFill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ЮНИОР 7-8 классы</a:t>
            </a:r>
            <a:r>
              <a:rPr kumimoji="0" lang="ru-RU" sz="4400" b="1" i="0" u="none" strike="noStrike" kern="1200" cap="none" spc="0" normalizeH="0" baseline="0" noProof="0" dirty="0" smtClean="0">
                <a:ln w="18000">
                  <a:solidFill>
                    <a:srgbClr val="00B050"/>
                  </a:solidFill>
                  <a:prstDash val="solid"/>
                  <a:miter lim="800000"/>
                </a:ln>
                <a:noFill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»</a:t>
            </a:r>
            <a:endParaRPr kumimoji="0" lang="ru-RU" sz="4400" b="1" i="0" u="none" strike="noStrike" kern="1200" cap="none" spc="0" normalizeH="0" baseline="0" noProof="0" dirty="0">
              <a:ln w="18000">
                <a:solidFill>
                  <a:srgbClr val="00B050"/>
                </a:solidFill>
                <a:prstDash val="solid"/>
                <a:miter lim="800000"/>
              </a:ln>
              <a:noFill/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2571744"/>
            <a:ext cx="3810026" cy="28575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  <a:prstGeom prst="downArrowCallou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r>
              <a:rPr lang="ru-RU" b="1" dirty="0" smtClean="0">
                <a:ln w="18000">
                  <a:solidFill>
                    <a:srgbClr val="00B050"/>
                  </a:solidFill>
                  <a:prstDash val="solid"/>
                  <a:miter lim="800000"/>
                </a:ln>
                <a:noFill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НОМИНАЦИЯ «ЗНАЙКА»</a:t>
            </a:r>
            <a:endParaRPr lang="ru-RU" b="1" dirty="0">
              <a:ln w="18000">
                <a:solidFill>
                  <a:srgbClr val="00B050"/>
                </a:solidFill>
                <a:prstDash val="solid"/>
                <a:miter lim="800000"/>
              </a:ln>
              <a:noFill/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00034" y="2714620"/>
            <a:ext cx="4643470" cy="286232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I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место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Глушатов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Игорь, 2а класс	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II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место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Лебедева Диана, 3а класс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III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место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Коршунова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Мария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,   3а класс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Georgia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Приз зрительских симпатий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Соловьёва Дарья, 4а класс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00100" y="1357298"/>
            <a:ext cx="7500990" cy="57888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Arial" pitchFamily="34" charset="0"/>
              </a:rPr>
              <a:t>Секция № 3 «Будущие </a:t>
            </a:r>
            <a:r>
              <a:rPr lang="ru-RU" sz="2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Arial" pitchFamily="34" charset="0"/>
              </a:rPr>
              <a:t>Пифагоры</a:t>
            </a:r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Arial" pitchFamily="34" charset="0"/>
              </a:rPr>
              <a:t>»</a:t>
            </a:r>
            <a:endParaRPr lang="ru-RU" sz="28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Georgia" pitchFamily="18" charset="0"/>
              <a:cs typeface="Arial" pitchFamily="34" charset="0"/>
            </a:endParaRPr>
          </a:p>
        </p:txBody>
      </p:sp>
      <p:pic>
        <p:nvPicPr>
          <p:cNvPr id="7" name="Рисунок 6" descr="9d66b93dd3f139e5860ae61ae20fc42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2" y="2071678"/>
            <a:ext cx="2928958" cy="4581503"/>
          </a:xfrm>
          <a:prstGeom prst="rect">
            <a:avLst/>
          </a:prstGeom>
        </p:spPr>
      </p:pic>
      <p:sp>
        <p:nvSpPr>
          <p:cNvPr id="8" name="Заголовок 3"/>
          <p:cNvSpPr txBox="1">
            <a:spLocks/>
          </p:cNvSpPr>
          <p:nvPr/>
        </p:nvSpPr>
        <p:spPr>
          <a:xfrm>
            <a:off x="428596" y="285728"/>
            <a:ext cx="8229600" cy="1011222"/>
          </a:xfrm>
          <a:prstGeom prst="downArrowCallou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smtClean="0">
                <a:ln w="18000">
                  <a:solidFill>
                    <a:srgbClr val="00B050"/>
                  </a:solidFill>
                  <a:prstDash val="solid"/>
                  <a:miter lim="800000"/>
                </a:ln>
                <a:noFill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НОМИНАЦИЯ «ЗНАЙКА»</a:t>
            </a:r>
            <a:endParaRPr kumimoji="0" lang="ru-RU" sz="4400" b="1" i="0" u="none" strike="noStrike" kern="1200" cap="none" spc="0" normalizeH="0" baseline="0" noProof="0" dirty="0">
              <a:ln w="18000">
                <a:solidFill>
                  <a:srgbClr val="00B050"/>
                </a:solidFill>
                <a:prstDash val="solid"/>
                <a:miter lim="800000"/>
              </a:ln>
              <a:noFill/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  <a:prstGeom prst="downArrowCallou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r>
              <a:rPr lang="ru-RU" b="1" dirty="0" smtClean="0">
                <a:ln w="18000">
                  <a:solidFill>
                    <a:srgbClr val="00B050"/>
                  </a:solidFill>
                  <a:prstDash val="solid"/>
                  <a:miter lim="800000"/>
                </a:ln>
                <a:noFill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НОМИНАЦИЯ «ЗНАЙКА»</a:t>
            </a:r>
            <a:endParaRPr lang="ru-RU" b="1" dirty="0">
              <a:ln w="18000">
                <a:solidFill>
                  <a:srgbClr val="00B050"/>
                </a:solidFill>
                <a:prstDash val="solid"/>
                <a:miter lim="800000"/>
              </a:ln>
              <a:noFill/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286248" y="2071679"/>
            <a:ext cx="4572032" cy="440120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I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место </a:t>
            </a:r>
          </a:p>
          <a:p>
            <a:r>
              <a:rPr lang="ru-RU" sz="2000" dirty="0" smtClean="0"/>
              <a:t>Жанр японской поэзии. </a:t>
            </a:r>
            <a:r>
              <a:rPr lang="ru-RU" sz="2000" dirty="0" err="1" smtClean="0"/>
              <a:t>Хокку</a:t>
            </a:r>
            <a:r>
              <a:rPr lang="ru-RU" sz="2000" b="1" dirty="0" smtClean="0"/>
              <a:t> </a:t>
            </a:r>
            <a:endParaRPr lang="ru-RU" sz="2000" dirty="0" smtClean="0"/>
          </a:p>
          <a:p>
            <a:r>
              <a:rPr lang="ru-RU" sz="2000" b="1" dirty="0" err="1" smtClean="0">
                <a:solidFill>
                  <a:srgbClr val="002060"/>
                </a:solidFill>
              </a:rPr>
              <a:t>Багишвили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Томрико</a:t>
            </a:r>
            <a:r>
              <a:rPr lang="ru-RU" sz="2000" b="1" dirty="0" smtClean="0">
                <a:solidFill>
                  <a:srgbClr val="002060"/>
                </a:solidFill>
              </a:rPr>
              <a:t> , 8б класс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II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место </a:t>
            </a:r>
          </a:p>
          <a:p>
            <a:r>
              <a:rPr lang="ru-RU" sz="2000" dirty="0" smtClean="0"/>
              <a:t>Мир глазами ребенка в рассказах А.П. Чехова («Гриша», «Мальчики», «Дома», «Степь» и др.) </a:t>
            </a:r>
          </a:p>
          <a:p>
            <a:r>
              <a:rPr lang="ru-RU" sz="2000" b="1" dirty="0" err="1" smtClean="0">
                <a:solidFill>
                  <a:srgbClr val="002060"/>
                </a:solidFill>
              </a:rPr>
              <a:t>Ташкинова</a:t>
            </a:r>
            <a:r>
              <a:rPr lang="ru-RU" sz="2000" b="1" dirty="0" smtClean="0">
                <a:solidFill>
                  <a:srgbClr val="002060"/>
                </a:solidFill>
              </a:rPr>
              <a:t> Марина , 7с класс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III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место</a:t>
            </a:r>
          </a:p>
          <a:p>
            <a:r>
              <a:rPr lang="ru-RU" sz="2000" dirty="0" smtClean="0"/>
              <a:t>Отчет «Я юный журналист» </a:t>
            </a:r>
          </a:p>
          <a:p>
            <a:r>
              <a:rPr lang="ru-RU" sz="2000" b="1" dirty="0" err="1" smtClean="0">
                <a:solidFill>
                  <a:srgbClr val="002060"/>
                </a:solidFill>
              </a:rPr>
              <a:t>Человечкова</a:t>
            </a:r>
            <a:r>
              <a:rPr lang="ru-RU" sz="2000" b="1" dirty="0" smtClean="0">
                <a:solidFill>
                  <a:srgbClr val="002060"/>
                </a:solidFill>
              </a:rPr>
              <a:t> Екатерина ,7а класс</a:t>
            </a:r>
          </a:p>
          <a:p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Приз зрительских симпатий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 </a:t>
            </a:r>
          </a:p>
          <a:p>
            <a:r>
              <a:rPr lang="ru-RU" sz="2000" dirty="0" smtClean="0"/>
              <a:t>Русский молодежный сленг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 Соколова Алиса ,8б класс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57290" y="1214422"/>
            <a:ext cx="5572164" cy="57888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Arial" pitchFamily="34" charset="0"/>
              </a:rPr>
              <a:t>Секция № 8  «Литература»</a:t>
            </a:r>
            <a:endParaRPr lang="ru-RU" sz="28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Georgia" pitchFamily="18" charset="0"/>
              <a:cs typeface="Arial" pitchFamily="34" charset="0"/>
            </a:endParaRPr>
          </a:p>
        </p:txBody>
      </p:sp>
      <p:sp>
        <p:nvSpPr>
          <p:cNvPr id="8" name="Заголовок 3"/>
          <p:cNvSpPr txBox="1">
            <a:spLocks/>
          </p:cNvSpPr>
          <p:nvPr/>
        </p:nvSpPr>
        <p:spPr>
          <a:xfrm>
            <a:off x="428596" y="285728"/>
            <a:ext cx="8229600" cy="1011222"/>
          </a:xfrm>
          <a:prstGeom prst="downArrowCallou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accent6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lvl="0" algn="ctr">
              <a:spcBef>
                <a:spcPct val="0"/>
              </a:spcBef>
            </a:pPr>
            <a:r>
              <a:rPr kumimoji="0" lang="ru-RU" sz="4400" b="1" i="0" u="none" strike="noStrike" kern="1200" cap="none" spc="0" normalizeH="0" baseline="0" noProof="0" dirty="0" smtClean="0">
                <a:ln w="18000">
                  <a:solidFill>
                    <a:srgbClr val="00B050"/>
                  </a:solidFill>
                  <a:prstDash val="solid"/>
                  <a:miter lim="800000"/>
                </a:ln>
                <a:noFill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НОМИНАЦИЯ «</a:t>
            </a:r>
            <a:r>
              <a:rPr lang="ru-RU" sz="4400" b="1" dirty="0" smtClean="0">
                <a:ln w="18000">
                  <a:solidFill>
                    <a:srgbClr val="00B050"/>
                  </a:solidFill>
                  <a:prstDash val="solid"/>
                  <a:miter lim="800000"/>
                </a:ln>
                <a:noFill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ЮНИОР 7-8 классы</a:t>
            </a:r>
            <a:r>
              <a:rPr kumimoji="0" lang="ru-RU" sz="4400" b="1" i="0" u="none" strike="noStrike" kern="1200" cap="none" spc="0" normalizeH="0" baseline="0" noProof="0" dirty="0" smtClean="0">
                <a:ln w="18000">
                  <a:solidFill>
                    <a:srgbClr val="00B050"/>
                  </a:solidFill>
                  <a:prstDash val="solid"/>
                  <a:miter lim="800000"/>
                </a:ln>
                <a:noFill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»</a:t>
            </a:r>
            <a:endParaRPr kumimoji="0" lang="ru-RU" sz="4400" b="1" i="0" u="none" strike="noStrike" kern="1200" cap="none" spc="0" normalizeH="0" baseline="0" noProof="0" dirty="0">
              <a:ln w="18000">
                <a:solidFill>
                  <a:srgbClr val="00B050"/>
                </a:solidFill>
                <a:prstDash val="solid"/>
                <a:miter lim="800000"/>
              </a:ln>
              <a:noFill/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2428868"/>
            <a:ext cx="3524274" cy="264320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  <a:prstGeom prst="downArrowCallou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r>
              <a:rPr lang="ru-RU" b="1" dirty="0" smtClean="0">
                <a:ln w="18000">
                  <a:solidFill>
                    <a:srgbClr val="00B050"/>
                  </a:solidFill>
                  <a:prstDash val="solid"/>
                  <a:miter lim="800000"/>
                </a:ln>
                <a:noFill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НОМИНАЦИЯ «ЗНАЙКА»</a:t>
            </a:r>
            <a:endParaRPr lang="ru-RU" b="1" dirty="0">
              <a:ln w="18000">
                <a:solidFill>
                  <a:srgbClr val="00B050"/>
                </a:solidFill>
                <a:prstDash val="solid"/>
                <a:miter lim="800000"/>
              </a:ln>
              <a:noFill/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85720" y="2214554"/>
            <a:ext cx="4929222" cy="378565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I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место </a:t>
            </a:r>
          </a:p>
          <a:p>
            <a:r>
              <a:rPr lang="ru-RU" sz="2000" dirty="0" smtClean="0"/>
              <a:t>Геометрические построения на местности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Сергеева Елена ,8а класс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II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место </a:t>
            </a:r>
          </a:p>
          <a:p>
            <a:r>
              <a:rPr lang="ru-RU" sz="2000" dirty="0" smtClean="0"/>
              <a:t>Простейшая геометрия на местности 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Егорова Александра ,7а класс	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III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место</a:t>
            </a:r>
          </a:p>
          <a:p>
            <a:r>
              <a:rPr lang="ru-RU" sz="2000" dirty="0" smtClean="0"/>
              <a:t>Задачи на концентрацию </a:t>
            </a:r>
          </a:p>
          <a:p>
            <a:r>
              <a:rPr lang="ru-RU" sz="2000" b="1" dirty="0" err="1" smtClean="0">
                <a:solidFill>
                  <a:srgbClr val="002060"/>
                </a:solidFill>
              </a:rPr>
              <a:t>Ралюк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Артемий</a:t>
            </a:r>
            <a:r>
              <a:rPr lang="ru-RU" sz="2000" b="1" dirty="0" smtClean="0">
                <a:solidFill>
                  <a:srgbClr val="002060"/>
                </a:solidFill>
              </a:rPr>
              <a:t> , 7а класс	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Приз зрительских симпатий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 </a:t>
            </a:r>
          </a:p>
          <a:p>
            <a:r>
              <a:rPr lang="ru-RU" sz="2000" dirty="0" smtClean="0"/>
              <a:t>Задачи на концентрацию </a:t>
            </a:r>
          </a:p>
          <a:p>
            <a:r>
              <a:rPr lang="ru-RU" sz="2000" b="1" dirty="0" err="1" smtClean="0">
                <a:solidFill>
                  <a:srgbClr val="002060"/>
                </a:solidFill>
              </a:rPr>
              <a:t>Ралюк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Артемий</a:t>
            </a:r>
            <a:r>
              <a:rPr lang="ru-RU" sz="2000" b="1" dirty="0" smtClean="0">
                <a:solidFill>
                  <a:srgbClr val="002060"/>
                </a:solidFill>
              </a:rPr>
              <a:t> , 7а класс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285852" y="1285860"/>
            <a:ext cx="6072230" cy="57888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Arial" pitchFamily="34" charset="0"/>
              </a:rPr>
              <a:t>Секция № 9  «МАТЕМАТИКА»</a:t>
            </a:r>
            <a:endParaRPr lang="ru-RU" sz="28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Georgia" pitchFamily="18" charset="0"/>
              <a:cs typeface="Arial" pitchFamily="34" charset="0"/>
            </a:endParaRPr>
          </a:p>
        </p:txBody>
      </p:sp>
      <p:sp>
        <p:nvSpPr>
          <p:cNvPr id="8" name="Заголовок 3"/>
          <p:cNvSpPr txBox="1">
            <a:spLocks/>
          </p:cNvSpPr>
          <p:nvPr/>
        </p:nvSpPr>
        <p:spPr>
          <a:xfrm>
            <a:off x="428596" y="285728"/>
            <a:ext cx="8229600" cy="1011222"/>
          </a:xfrm>
          <a:prstGeom prst="downArrowCallou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accent6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lvl="0" algn="ctr">
              <a:spcBef>
                <a:spcPct val="0"/>
              </a:spcBef>
            </a:pPr>
            <a:r>
              <a:rPr kumimoji="0" lang="ru-RU" sz="4400" b="1" i="0" u="none" strike="noStrike" kern="1200" cap="none" spc="0" normalizeH="0" baseline="0" noProof="0" dirty="0" smtClean="0">
                <a:ln w="18000">
                  <a:solidFill>
                    <a:srgbClr val="00B050"/>
                  </a:solidFill>
                  <a:prstDash val="solid"/>
                  <a:miter lim="800000"/>
                </a:ln>
                <a:noFill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НОМИНАЦИЯ «</a:t>
            </a:r>
            <a:r>
              <a:rPr lang="ru-RU" sz="4400" b="1" dirty="0" smtClean="0">
                <a:ln w="18000">
                  <a:solidFill>
                    <a:srgbClr val="00B050"/>
                  </a:solidFill>
                  <a:prstDash val="solid"/>
                  <a:miter lim="800000"/>
                </a:ln>
                <a:noFill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ЮНИОР 7-8 классы</a:t>
            </a:r>
            <a:r>
              <a:rPr kumimoji="0" lang="ru-RU" sz="4400" b="1" i="0" u="none" strike="noStrike" kern="1200" cap="none" spc="0" normalizeH="0" baseline="0" noProof="0" dirty="0" smtClean="0">
                <a:ln w="18000">
                  <a:solidFill>
                    <a:srgbClr val="00B050"/>
                  </a:solidFill>
                  <a:prstDash val="solid"/>
                  <a:miter lim="800000"/>
                </a:ln>
                <a:noFill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»</a:t>
            </a:r>
            <a:endParaRPr kumimoji="0" lang="ru-RU" sz="4400" b="1" i="0" u="none" strike="noStrike" kern="1200" cap="none" spc="0" normalizeH="0" baseline="0" noProof="0" dirty="0">
              <a:ln w="18000">
                <a:solidFill>
                  <a:srgbClr val="00B050"/>
                </a:solidFill>
                <a:prstDash val="solid"/>
                <a:miter lim="800000"/>
              </a:ln>
              <a:noFill/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572132" y="2500306"/>
            <a:ext cx="3238523" cy="24288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  <a:prstGeom prst="downArrowCallou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r>
              <a:rPr lang="ru-RU" b="1" dirty="0" smtClean="0">
                <a:ln w="18000">
                  <a:solidFill>
                    <a:srgbClr val="00B050"/>
                  </a:solidFill>
                  <a:prstDash val="solid"/>
                  <a:miter lim="800000"/>
                </a:ln>
                <a:noFill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НОМИНАЦИЯ «ЗНАЙКА»</a:t>
            </a:r>
            <a:endParaRPr lang="ru-RU" b="1" dirty="0">
              <a:ln w="18000">
                <a:solidFill>
                  <a:srgbClr val="00B050"/>
                </a:solidFill>
                <a:prstDash val="solid"/>
                <a:miter lim="800000"/>
              </a:ln>
              <a:noFill/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000496" y="2214554"/>
            <a:ext cx="4929222" cy="409342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I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место </a:t>
            </a:r>
          </a:p>
          <a:p>
            <a:r>
              <a:rPr lang="ru-RU" sz="2000" dirty="0" smtClean="0"/>
              <a:t>Кафе «Фруктовый Рай»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Доронина Татьяна ,7а класс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II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место </a:t>
            </a:r>
          </a:p>
          <a:p>
            <a:r>
              <a:rPr lang="ru-RU" sz="2000" dirty="0" err="1" smtClean="0"/>
              <a:t>CORELdraw</a:t>
            </a:r>
            <a:r>
              <a:rPr lang="ru-RU" sz="2000" dirty="0" smtClean="0"/>
              <a:t> 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Фокина Ольга ,7 с класс </a:t>
            </a:r>
          </a:p>
          <a:p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III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место</a:t>
            </a:r>
          </a:p>
          <a:p>
            <a:r>
              <a:rPr lang="ru-RU" sz="2000" dirty="0" smtClean="0"/>
              <a:t>Вышивание атласными лентами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Егорченкова Анастасия,  </a:t>
            </a:r>
            <a:r>
              <a:rPr lang="ru-RU" sz="2000" b="1" dirty="0" err="1" smtClean="0">
                <a:solidFill>
                  <a:srgbClr val="002060"/>
                </a:solidFill>
              </a:rPr>
              <a:t>Барновицкая</a:t>
            </a:r>
            <a:r>
              <a:rPr lang="ru-RU" sz="2000" b="1" dirty="0" smtClean="0">
                <a:solidFill>
                  <a:srgbClr val="002060"/>
                </a:solidFill>
              </a:rPr>
              <a:t> Мария ,7б класс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Приз зрительских симпатий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 </a:t>
            </a:r>
          </a:p>
          <a:p>
            <a:r>
              <a:rPr lang="ru-RU" sz="2000" dirty="0" smtClean="0"/>
              <a:t>Кафе «Фруктовый Рай»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Доронина Татьяна ,7а класс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0" y="1071546"/>
            <a:ext cx="8643998" cy="105560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Arial" pitchFamily="34" charset="0"/>
              </a:rPr>
              <a:t>Секция № 10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Arial" pitchFamily="34" charset="0"/>
              </a:rPr>
              <a:t> «Мировая художественная культура»</a:t>
            </a:r>
            <a:endParaRPr lang="ru-RU" sz="28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Georgia" pitchFamily="18" charset="0"/>
              <a:cs typeface="Arial" pitchFamily="34" charset="0"/>
            </a:endParaRPr>
          </a:p>
        </p:txBody>
      </p:sp>
      <p:sp>
        <p:nvSpPr>
          <p:cNvPr id="8" name="Заголовок 3"/>
          <p:cNvSpPr txBox="1">
            <a:spLocks/>
          </p:cNvSpPr>
          <p:nvPr/>
        </p:nvSpPr>
        <p:spPr>
          <a:xfrm>
            <a:off x="428596" y="285728"/>
            <a:ext cx="8229600" cy="1011222"/>
          </a:xfrm>
          <a:prstGeom prst="downArrowCallou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accent6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lvl="0" algn="ctr">
              <a:spcBef>
                <a:spcPct val="0"/>
              </a:spcBef>
            </a:pPr>
            <a:r>
              <a:rPr kumimoji="0" lang="ru-RU" sz="4400" b="1" i="0" u="none" strike="noStrike" kern="1200" cap="none" spc="0" normalizeH="0" baseline="0" noProof="0" dirty="0" smtClean="0">
                <a:ln w="18000">
                  <a:solidFill>
                    <a:srgbClr val="00B050"/>
                  </a:solidFill>
                  <a:prstDash val="solid"/>
                  <a:miter lim="800000"/>
                </a:ln>
                <a:noFill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НОМИНАЦИЯ «</a:t>
            </a:r>
            <a:r>
              <a:rPr lang="ru-RU" sz="4400" b="1" dirty="0" smtClean="0">
                <a:ln w="18000">
                  <a:solidFill>
                    <a:srgbClr val="00B050"/>
                  </a:solidFill>
                  <a:prstDash val="solid"/>
                  <a:miter lim="800000"/>
                </a:ln>
                <a:noFill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ЮНИОР 7-8 классы</a:t>
            </a:r>
            <a:r>
              <a:rPr kumimoji="0" lang="ru-RU" sz="4400" b="1" i="0" u="none" strike="noStrike" kern="1200" cap="none" spc="0" normalizeH="0" baseline="0" noProof="0" dirty="0" smtClean="0">
                <a:ln w="18000">
                  <a:solidFill>
                    <a:srgbClr val="00B050"/>
                  </a:solidFill>
                  <a:prstDash val="solid"/>
                  <a:miter lim="800000"/>
                </a:ln>
                <a:noFill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»</a:t>
            </a:r>
            <a:endParaRPr kumimoji="0" lang="ru-RU" sz="4400" b="1" i="0" u="none" strike="noStrike" kern="1200" cap="none" spc="0" normalizeH="0" baseline="0" noProof="0" dirty="0">
              <a:ln w="18000">
                <a:solidFill>
                  <a:srgbClr val="00B050"/>
                </a:solidFill>
                <a:prstDash val="solid"/>
                <a:miter lim="800000"/>
              </a:ln>
              <a:noFill/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2786058"/>
            <a:ext cx="3619525" cy="271464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  <a:prstGeom prst="downArrowCallou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r>
              <a:rPr lang="ru-RU" b="1" dirty="0" smtClean="0">
                <a:ln w="18000">
                  <a:solidFill>
                    <a:srgbClr val="00B050"/>
                  </a:solidFill>
                  <a:prstDash val="solid"/>
                  <a:miter lim="800000"/>
                </a:ln>
                <a:noFill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НОМИНАЦИЯ «ЗНАЙКА»</a:t>
            </a:r>
            <a:endParaRPr lang="ru-RU" b="1" dirty="0">
              <a:ln w="18000">
                <a:solidFill>
                  <a:srgbClr val="00B050"/>
                </a:solidFill>
                <a:prstDash val="solid"/>
                <a:miter lim="800000"/>
              </a:ln>
              <a:noFill/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71472" y="2214554"/>
            <a:ext cx="4500594" cy="378565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I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место </a:t>
            </a:r>
          </a:p>
          <a:p>
            <a:r>
              <a:rPr lang="ru-RU" sz="2000" dirty="0" smtClean="0"/>
              <a:t>Игумен земли русской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Шелест Артём , 8э класс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II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место </a:t>
            </a:r>
          </a:p>
          <a:p>
            <a:r>
              <a:rPr lang="ru-RU" sz="2000" dirty="0" smtClean="0"/>
              <a:t>Русская православная иконопись 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Путилин Максим, 7в класс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III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место</a:t>
            </a:r>
          </a:p>
          <a:p>
            <a:r>
              <a:rPr lang="ru-RU" sz="2000" dirty="0" smtClean="0"/>
              <a:t>Храм Вознесения Господня. Село </a:t>
            </a:r>
            <a:r>
              <a:rPr lang="ru-RU" sz="2000" dirty="0" err="1" smtClean="0"/>
              <a:t>Перемилово</a:t>
            </a:r>
            <a:r>
              <a:rPr lang="ru-RU" sz="2000" dirty="0" smtClean="0"/>
              <a:t> 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Левина Татьяна ,Тюрин Сергей ,Шевцов Лев , Широков Григорий , Ярыгин Роман  ,	 8с класс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285984" y="1142984"/>
            <a:ext cx="5786478" cy="57888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Arial" pitchFamily="34" charset="0"/>
              </a:rPr>
              <a:t>Секция № 11  «Православие»</a:t>
            </a:r>
            <a:endParaRPr lang="ru-RU" sz="28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Georgia" pitchFamily="18" charset="0"/>
              <a:cs typeface="Arial" pitchFamily="34" charset="0"/>
            </a:endParaRPr>
          </a:p>
        </p:txBody>
      </p:sp>
      <p:sp>
        <p:nvSpPr>
          <p:cNvPr id="8" name="Заголовок 3"/>
          <p:cNvSpPr txBox="1">
            <a:spLocks/>
          </p:cNvSpPr>
          <p:nvPr/>
        </p:nvSpPr>
        <p:spPr>
          <a:xfrm>
            <a:off x="428596" y="285728"/>
            <a:ext cx="8229600" cy="1011222"/>
          </a:xfrm>
          <a:prstGeom prst="downArrowCallou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accent6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lvl="0" algn="ctr">
              <a:spcBef>
                <a:spcPct val="0"/>
              </a:spcBef>
            </a:pPr>
            <a:r>
              <a:rPr kumimoji="0" lang="ru-RU" sz="4400" b="1" i="0" u="none" strike="noStrike" kern="1200" cap="none" spc="0" normalizeH="0" baseline="0" noProof="0" dirty="0" smtClean="0">
                <a:ln w="18000">
                  <a:solidFill>
                    <a:srgbClr val="00B050"/>
                  </a:solidFill>
                  <a:prstDash val="solid"/>
                  <a:miter lim="800000"/>
                </a:ln>
                <a:noFill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НОМИНАЦИЯ «</a:t>
            </a:r>
            <a:r>
              <a:rPr lang="ru-RU" sz="4400" b="1" dirty="0" smtClean="0">
                <a:ln w="18000">
                  <a:solidFill>
                    <a:srgbClr val="00B050"/>
                  </a:solidFill>
                  <a:prstDash val="solid"/>
                  <a:miter lim="800000"/>
                </a:ln>
                <a:noFill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ЮНИОР 7-8 классы</a:t>
            </a:r>
            <a:r>
              <a:rPr kumimoji="0" lang="ru-RU" sz="4400" b="1" i="0" u="none" strike="noStrike" kern="1200" cap="none" spc="0" normalizeH="0" baseline="0" noProof="0" dirty="0" smtClean="0">
                <a:ln w="18000">
                  <a:solidFill>
                    <a:srgbClr val="00B050"/>
                  </a:solidFill>
                  <a:prstDash val="solid"/>
                  <a:miter lim="800000"/>
                </a:ln>
                <a:noFill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»</a:t>
            </a:r>
            <a:endParaRPr kumimoji="0" lang="ru-RU" sz="4400" b="1" i="0" u="none" strike="noStrike" kern="1200" cap="none" spc="0" normalizeH="0" baseline="0" noProof="0" dirty="0">
              <a:ln w="18000">
                <a:solidFill>
                  <a:srgbClr val="00B050"/>
                </a:solidFill>
                <a:prstDash val="solid"/>
                <a:miter lim="800000"/>
              </a:ln>
              <a:noFill/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357818" y="5429264"/>
            <a:ext cx="3643338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FF000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Приз зрительских симпатий</a:t>
            </a:r>
            <a:r>
              <a:rPr lang="ru-RU" b="1" dirty="0" smtClean="0">
                <a:latin typeface="Georgia" pitchFamily="18" charset="0"/>
                <a:ea typeface="Times New Roman" pitchFamily="18" charset="0"/>
                <a:cs typeface="Arial" pitchFamily="34" charset="0"/>
              </a:rPr>
              <a:t>  </a:t>
            </a:r>
          </a:p>
          <a:p>
            <a:r>
              <a:rPr lang="ru-RU" dirty="0" smtClean="0"/>
              <a:t>Игумен земли русской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Шелест Артём , 8э класс</a:t>
            </a:r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57818" y="2143116"/>
            <a:ext cx="3617377" cy="271303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  <a:prstGeom prst="downArrowCallou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r>
              <a:rPr lang="ru-RU" b="1" dirty="0" smtClean="0">
                <a:ln w="18000">
                  <a:solidFill>
                    <a:srgbClr val="00B050"/>
                  </a:solidFill>
                  <a:prstDash val="solid"/>
                  <a:miter lim="800000"/>
                </a:ln>
                <a:noFill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НОМИНАЦИЯ «ЗНАЙКА»</a:t>
            </a:r>
            <a:endParaRPr lang="ru-RU" b="1" dirty="0">
              <a:ln w="18000">
                <a:solidFill>
                  <a:srgbClr val="00B050"/>
                </a:solidFill>
                <a:prstDash val="solid"/>
                <a:miter lim="800000"/>
              </a:ln>
              <a:noFill/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571736" y="2571744"/>
            <a:ext cx="4643470" cy="10156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I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место </a:t>
            </a:r>
          </a:p>
          <a:p>
            <a:r>
              <a:rPr lang="ru-RU" sz="2000" dirty="0" smtClean="0"/>
              <a:t>	Загадки человека 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Лобанов Иван ,  8класс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71472" y="1142984"/>
            <a:ext cx="8072462" cy="105560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Arial" pitchFamily="34" charset="0"/>
              </a:rPr>
              <a:t>Секция № 12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Arial" pitchFamily="34" charset="0"/>
              </a:rPr>
              <a:t> «Обществознание, экономика»</a:t>
            </a:r>
            <a:endParaRPr lang="ru-RU" sz="28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Georgia" pitchFamily="18" charset="0"/>
              <a:cs typeface="Arial" pitchFamily="34" charset="0"/>
            </a:endParaRPr>
          </a:p>
        </p:txBody>
      </p:sp>
      <p:sp>
        <p:nvSpPr>
          <p:cNvPr id="8" name="Заголовок 3"/>
          <p:cNvSpPr txBox="1">
            <a:spLocks/>
          </p:cNvSpPr>
          <p:nvPr/>
        </p:nvSpPr>
        <p:spPr>
          <a:xfrm>
            <a:off x="428596" y="285728"/>
            <a:ext cx="8229600" cy="1011222"/>
          </a:xfrm>
          <a:prstGeom prst="downArrowCallou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accent6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lvl="0" algn="ctr">
              <a:spcBef>
                <a:spcPct val="0"/>
              </a:spcBef>
            </a:pPr>
            <a:r>
              <a:rPr kumimoji="0" lang="ru-RU" sz="4400" b="1" i="0" u="none" strike="noStrike" kern="1200" cap="none" spc="0" normalizeH="0" baseline="0" noProof="0" dirty="0" smtClean="0">
                <a:ln w="18000">
                  <a:solidFill>
                    <a:srgbClr val="00B050"/>
                  </a:solidFill>
                  <a:prstDash val="solid"/>
                  <a:miter lim="800000"/>
                </a:ln>
                <a:noFill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НОМИНАЦИЯ «</a:t>
            </a:r>
            <a:r>
              <a:rPr lang="ru-RU" sz="4400" b="1" dirty="0" smtClean="0">
                <a:ln w="18000">
                  <a:solidFill>
                    <a:srgbClr val="00B050"/>
                  </a:solidFill>
                  <a:prstDash val="solid"/>
                  <a:miter lim="800000"/>
                </a:ln>
                <a:noFill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ЮНИОР 7-8 классы</a:t>
            </a:r>
            <a:r>
              <a:rPr kumimoji="0" lang="ru-RU" sz="4400" b="1" i="0" u="none" strike="noStrike" kern="1200" cap="none" spc="0" normalizeH="0" baseline="0" noProof="0" dirty="0" smtClean="0">
                <a:ln w="18000">
                  <a:solidFill>
                    <a:srgbClr val="00B050"/>
                  </a:solidFill>
                  <a:prstDash val="solid"/>
                  <a:miter lim="800000"/>
                </a:ln>
                <a:noFill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»</a:t>
            </a:r>
            <a:endParaRPr kumimoji="0" lang="ru-RU" sz="4400" b="1" i="0" u="none" strike="noStrike" kern="1200" cap="none" spc="0" normalizeH="0" baseline="0" noProof="0" dirty="0">
              <a:ln w="18000">
                <a:solidFill>
                  <a:srgbClr val="00B050"/>
                </a:solidFill>
                <a:prstDash val="solid"/>
                <a:miter lim="800000"/>
              </a:ln>
              <a:noFill/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628" y="3857628"/>
            <a:ext cx="3786182" cy="28396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85786" y="3875487"/>
            <a:ext cx="3700463" cy="277534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  <a:prstGeom prst="downArrowCallou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r>
              <a:rPr lang="ru-RU" b="1" dirty="0" smtClean="0">
                <a:ln w="18000">
                  <a:solidFill>
                    <a:srgbClr val="00B050"/>
                  </a:solidFill>
                  <a:prstDash val="solid"/>
                  <a:miter lim="800000"/>
                </a:ln>
                <a:noFill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НОМИНАЦИЯ «ЗНАЙКА»</a:t>
            </a:r>
            <a:endParaRPr lang="ru-RU" b="1" dirty="0">
              <a:ln w="18000">
                <a:solidFill>
                  <a:srgbClr val="00B050"/>
                </a:solidFill>
                <a:prstDash val="solid"/>
                <a:miter lim="800000"/>
              </a:ln>
              <a:noFill/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28596" y="1071546"/>
            <a:ext cx="2571768" cy="57888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Arial" pitchFamily="34" charset="0"/>
              </a:rPr>
              <a:t>Секций - 12</a:t>
            </a:r>
            <a:endParaRPr lang="ru-RU" sz="28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Georgia" pitchFamily="18" charset="0"/>
              <a:cs typeface="Arial" pitchFamily="34" charset="0"/>
            </a:endParaRPr>
          </a:p>
        </p:txBody>
      </p:sp>
      <p:sp>
        <p:nvSpPr>
          <p:cNvPr id="8" name="Заголовок 3"/>
          <p:cNvSpPr txBox="1">
            <a:spLocks/>
          </p:cNvSpPr>
          <p:nvPr/>
        </p:nvSpPr>
        <p:spPr>
          <a:xfrm>
            <a:off x="428596" y="214290"/>
            <a:ext cx="8229600" cy="1011222"/>
          </a:xfrm>
          <a:prstGeom prst="downArrowCallou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accent6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lvl="0" algn="ctr">
              <a:spcBef>
                <a:spcPct val="0"/>
              </a:spcBef>
            </a:pPr>
            <a:r>
              <a:rPr kumimoji="0" lang="ru-RU" sz="4400" b="1" i="0" u="none" strike="noStrike" kern="1200" cap="none" spc="0" normalizeH="0" baseline="0" noProof="0" dirty="0" smtClean="0">
                <a:ln w="18000">
                  <a:solidFill>
                    <a:srgbClr val="00B050"/>
                  </a:solidFill>
                  <a:prstDash val="solid"/>
                  <a:miter lim="800000"/>
                </a:ln>
                <a:noFill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НОМИНАЦИЯ «</a:t>
            </a:r>
            <a:r>
              <a:rPr lang="ru-RU" sz="4000" b="1" dirty="0" smtClean="0">
                <a:ln w="18000">
                  <a:solidFill>
                    <a:srgbClr val="00B050"/>
                  </a:solidFill>
                  <a:prstDash val="solid"/>
                  <a:miter lim="800000"/>
                </a:ln>
                <a:noFill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ЮНИОР 7-8 классы</a:t>
            </a:r>
            <a:r>
              <a:rPr kumimoji="0" lang="ru-RU" sz="4400" b="1" i="0" u="none" strike="noStrike" kern="1200" cap="none" spc="0" normalizeH="0" baseline="0" noProof="0" dirty="0" smtClean="0">
                <a:ln w="18000">
                  <a:solidFill>
                    <a:srgbClr val="00B050"/>
                  </a:solidFill>
                  <a:prstDash val="solid"/>
                  <a:miter lim="800000"/>
                </a:ln>
                <a:noFill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»</a:t>
            </a:r>
            <a:endParaRPr kumimoji="0" lang="ru-RU" sz="4400" b="1" i="0" u="none" strike="noStrike" kern="1200" cap="none" spc="0" normalizeH="0" baseline="0" noProof="0" dirty="0">
              <a:ln w="18000">
                <a:solidFill>
                  <a:srgbClr val="00B050"/>
                </a:solidFill>
                <a:prstDash val="solid"/>
                <a:miter lim="800000"/>
              </a:ln>
              <a:noFill/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Рисунок 8" descr="db01d956eb429e2a8f5c511b1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4357694"/>
            <a:ext cx="7072363" cy="22877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1" name="Прямоугольник 10"/>
          <p:cNvSpPr/>
          <p:nvPr/>
        </p:nvSpPr>
        <p:spPr>
          <a:xfrm>
            <a:off x="4071902" y="1285860"/>
            <a:ext cx="5072098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Участников –</a:t>
            </a:r>
            <a:r>
              <a:rPr lang="ru-RU" sz="2400" b="1" dirty="0" smtClean="0">
                <a:solidFill>
                  <a:srgbClr val="FF000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132</a:t>
            </a:r>
            <a:r>
              <a:rPr lang="ru-RU" sz="2400" b="1" dirty="0" smtClean="0">
                <a:solidFill>
                  <a:srgbClr val="FF000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ученика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7-8 классов</a:t>
            </a:r>
            <a:endParaRPr lang="ru-RU" sz="2400" b="1" dirty="0" smtClean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429256" y="2357430"/>
            <a:ext cx="2928958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Проектов -</a:t>
            </a:r>
            <a:r>
              <a:rPr lang="ru-RU" sz="2400" b="1" dirty="0" smtClean="0">
                <a:solidFill>
                  <a:srgbClr val="FF000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96</a:t>
            </a:r>
            <a:endParaRPr lang="ru-RU" sz="2400" b="1" dirty="0" smtClean="0">
              <a:solidFill>
                <a:srgbClr val="002060"/>
              </a:solidFill>
              <a:latin typeface="Georgia" pitchFamily="18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85720" y="1785926"/>
            <a:ext cx="4143404" cy="249299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По числу победителей и призёров -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FF000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I </a:t>
            </a:r>
            <a:r>
              <a:rPr lang="ru-RU" b="1" dirty="0" smtClean="0">
                <a:solidFill>
                  <a:srgbClr val="FF000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место – </a:t>
            </a:r>
            <a:r>
              <a:rPr lang="ru-RU" b="1" dirty="0" smtClean="0">
                <a:solidFill>
                  <a:srgbClr val="00206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7с класс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 (6 проектов)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FF000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I </a:t>
            </a:r>
            <a:r>
              <a:rPr lang="en-US" b="1" dirty="0" err="1" smtClean="0">
                <a:solidFill>
                  <a:srgbClr val="FF000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I</a:t>
            </a:r>
            <a:r>
              <a:rPr lang="en-US" b="1" dirty="0" smtClean="0">
                <a:solidFill>
                  <a:srgbClr val="FF000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место – </a:t>
            </a:r>
            <a:r>
              <a:rPr lang="ru-RU" b="1" dirty="0" smtClean="0">
                <a:solidFill>
                  <a:srgbClr val="00206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7а класс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 (11 проектов)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FF000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I </a:t>
            </a:r>
            <a:r>
              <a:rPr lang="en-US" b="1" dirty="0" err="1" smtClean="0">
                <a:solidFill>
                  <a:srgbClr val="FF000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I</a:t>
            </a:r>
            <a:r>
              <a:rPr lang="en-US" b="1" dirty="0" smtClean="0">
                <a:solidFill>
                  <a:srgbClr val="FF000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I</a:t>
            </a:r>
            <a:r>
              <a:rPr lang="en-US" b="1" dirty="0" smtClean="0">
                <a:solidFill>
                  <a:srgbClr val="FF000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место – </a:t>
            </a:r>
            <a:r>
              <a:rPr lang="ru-RU" b="1" dirty="0" smtClean="0">
                <a:solidFill>
                  <a:srgbClr val="00206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8б класс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 (5 проектов)</a:t>
            </a:r>
            <a:endParaRPr lang="ru-RU" b="1" dirty="0" smtClean="0">
              <a:solidFill>
                <a:srgbClr val="002060"/>
              </a:solidFill>
              <a:latin typeface="Georgia" pitchFamily="18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500562" y="3071810"/>
            <a:ext cx="4429124" cy="107721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Победителей и призёров: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 35 проектов,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 64 учащихся</a:t>
            </a:r>
            <a:endParaRPr lang="ru-RU" sz="2000" b="1" dirty="0" smtClean="0">
              <a:solidFill>
                <a:srgbClr val="002060"/>
              </a:solidFill>
              <a:latin typeface="Georgia" pitchFamily="18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786182" y="4357694"/>
            <a:ext cx="214314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7с</a:t>
            </a:r>
            <a:endParaRPr lang="ru-RU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000232" y="4714884"/>
            <a:ext cx="8771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7а</a:t>
            </a:r>
            <a:endParaRPr lang="ru-RU" sz="5400" b="1" cap="none" spc="0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429388" y="4929198"/>
            <a:ext cx="100013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8б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picZBrnX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14290"/>
            <a:ext cx="6858048" cy="23931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Рисунок 19" descr="top_title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7554" y="2714620"/>
            <a:ext cx="5580219" cy="971556"/>
          </a:xfrm>
          <a:prstGeom prst="rect">
            <a:avLst/>
          </a:prstGeom>
        </p:spPr>
      </p:pic>
      <p:pic>
        <p:nvPicPr>
          <p:cNvPr id="21" name="Рисунок 20" descr="top_logo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5984" y="2714620"/>
            <a:ext cx="1143008" cy="1470715"/>
          </a:xfrm>
          <a:prstGeom prst="rect">
            <a:avLst/>
          </a:prstGeom>
        </p:spPr>
      </p:pic>
      <p:pic>
        <p:nvPicPr>
          <p:cNvPr id="22" name="Рисунок 21" descr="top_title2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7554" y="3643314"/>
            <a:ext cx="5572164" cy="526385"/>
          </a:xfrm>
          <a:prstGeom prst="rect">
            <a:avLst/>
          </a:prstGeom>
        </p:spPr>
      </p:pic>
      <p:pic>
        <p:nvPicPr>
          <p:cNvPr id="23" name="Рисунок 22" descr="iCAYPDUZG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720" y="4357694"/>
            <a:ext cx="3143272" cy="2346977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3500430" y="4143380"/>
            <a:ext cx="5389016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Православие-основа  нравственного и культурного</a:t>
            </a:r>
          </a:p>
          <a:p>
            <a:pPr algn="ctr"/>
            <a:r>
              <a:rPr lang="ru-RU" sz="32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возрождения русского народа</a:t>
            </a:r>
          </a:p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9 апреля 2010г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714876" y="0"/>
            <a:ext cx="278608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20.03.2010г.</a:t>
            </a:r>
            <a:endParaRPr lang="ru-RU" sz="32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000760" y="2714620"/>
            <a:ext cx="278608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26.03.2010г.</a:t>
            </a:r>
            <a:endParaRPr lang="ru-RU" sz="32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428728" y="4357694"/>
            <a:ext cx="20955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 .04. 2010г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0"/>
            <a:ext cx="8429684" cy="1011222"/>
          </a:xfrm>
          <a:prstGeom prst="downArrowCallou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pPr lvl="0">
              <a:defRPr/>
            </a:pPr>
            <a:r>
              <a:rPr lang="ru-RU" sz="3600" b="1" dirty="0" smtClean="0">
                <a:ln w="18000">
                  <a:solidFill>
                    <a:srgbClr val="00B050"/>
                  </a:solidFill>
                  <a:prstDash val="solid"/>
                  <a:miter lim="800000"/>
                </a:ln>
                <a:noFill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НОМИНАЦИЯ «ЮНЫЙ ИССЛЕДОВАТЕЛЬ»</a:t>
            </a:r>
            <a:endParaRPr lang="ru-RU" sz="3600" b="1" dirty="0">
              <a:ln w="18000">
                <a:solidFill>
                  <a:srgbClr val="00B050"/>
                </a:solidFill>
                <a:prstDash val="solid"/>
                <a:miter lim="800000"/>
              </a:ln>
              <a:noFill/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57158" y="1071546"/>
            <a:ext cx="8501154" cy="563231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I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место</a:t>
            </a:r>
          </a:p>
          <a:p>
            <a:r>
              <a:rPr lang="ru-RU" sz="2000" dirty="0" smtClean="0"/>
              <a:t>Сказка про счастье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11б-Барботько Татьяна, </a:t>
            </a:r>
            <a:r>
              <a:rPr lang="ru-RU" sz="2000" b="1" dirty="0" err="1" smtClean="0">
                <a:solidFill>
                  <a:srgbClr val="002060"/>
                </a:solidFill>
              </a:rPr>
              <a:t>Буканова</a:t>
            </a:r>
            <a:r>
              <a:rPr lang="ru-RU" sz="2000" b="1" dirty="0" smtClean="0">
                <a:solidFill>
                  <a:srgbClr val="002060"/>
                </a:solidFill>
              </a:rPr>
              <a:t> Мария, </a:t>
            </a:r>
            <a:r>
              <a:rPr lang="ru-RU" sz="2000" b="1" dirty="0" err="1" smtClean="0">
                <a:solidFill>
                  <a:srgbClr val="002060"/>
                </a:solidFill>
              </a:rPr>
              <a:t>Маркус</a:t>
            </a:r>
            <a:r>
              <a:rPr lang="ru-RU" sz="2000" b="1" dirty="0" smtClean="0">
                <a:solidFill>
                  <a:srgbClr val="002060"/>
                </a:solidFill>
              </a:rPr>
              <a:t> Сергей, </a:t>
            </a:r>
            <a:r>
              <a:rPr lang="ru-RU" sz="2000" b="1" dirty="0" err="1" smtClean="0">
                <a:solidFill>
                  <a:srgbClr val="002060"/>
                </a:solidFill>
              </a:rPr>
              <a:t>Финюкова</a:t>
            </a:r>
            <a:r>
              <a:rPr lang="ru-RU" sz="2000" b="1" dirty="0" smtClean="0">
                <a:solidFill>
                  <a:srgbClr val="002060"/>
                </a:solidFill>
              </a:rPr>
              <a:t> Ксения, </a:t>
            </a:r>
            <a:r>
              <a:rPr lang="ru-RU" sz="2000" b="1" dirty="0" err="1" smtClean="0">
                <a:solidFill>
                  <a:srgbClr val="002060"/>
                </a:solidFill>
              </a:rPr>
              <a:t>Химиченко</a:t>
            </a:r>
            <a:r>
              <a:rPr lang="ru-RU" sz="2000" b="1" dirty="0" smtClean="0">
                <a:solidFill>
                  <a:srgbClr val="002060"/>
                </a:solidFill>
              </a:rPr>
              <a:t> Татьяна, </a:t>
            </a:r>
            <a:r>
              <a:rPr lang="ru-RU" sz="2000" b="1" dirty="0" err="1" smtClean="0">
                <a:solidFill>
                  <a:srgbClr val="002060"/>
                </a:solidFill>
              </a:rPr>
              <a:t>Фиялова</a:t>
            </a:r>
            <a:r>
              <a:rPr lang="ru-RU" sz="2000" b="1" dirty="0" smtClean="0">
                <a:solidFill>
                  <a:srgbClr val="002060"/>
                </a:solidFill>
              </a:rPr>
              <a:t> Ксения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II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место</a:t>
            </a:r>
          </a:p>
          <a:p>
            <a:r>
              <a:rPr lang="ru-RU" sz="2000" dirty="0" smtClean="0"/>
              <a:t>Без семьи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11б  - </a:t>
            </a:r>
            <a:r>
              <a:rPr lang="ru-RU" sz="2000" b="1" dirty="0" err="1" smtClean="0">
                <a:solidFill>
                  <a:srgbClr val="002060"/>
                </a:solidFill>
              </a:rPr>
              <a:t>Закроец</a:t>
            </a:r>
            <a:r>
              <a:rPr lang="ru-RU" sz="2000" b="1" dirty="0" smtClean="0">
                <a:solidFill>
                  <a:srgbClr val="002060"/>
                </a:solidFill>
              </a:rPr>
              <a:t> Ирина, Акимова Кристина, </a:t>
            </a:r>
            <a:r>
              <a:rPr lang="ru-RU" sz="2000" b="1" dirty="0" err="1" smtClean="0">
                <a:solidFill>
                  <a:srgbClr val="002060"/>
                </a:solidFill>
              </a:rPr>
              <a:t>Бондарова</a:t>
            </a:r>
            <a:r>
              <a:rPr lang="ru-RU" sz="2000" b="1" dirty="0" smtClean="0">
                <a:solidFill>
                  <a:srgbClr val="002060"/>
                </a:solidFill>
              </a:rPr>
              <a:t> Екатерина, </a:t>
            </a:r>
            <a:r>
              <a:rPr lang="ru-RU" sz="2000" b="1" dirty="0" err="1" smtClean="0">
                <a:solidFill>
                  <a:srgbClr val="002060"/>
                </a:solidFill>
              </a:rPr>
              <a:t>Веселкова</a:t>
            </a:r>
            <a:r>
              <a:rPr lang="ru-RU" sz="2000" b="1" dirty="0" smtClean="0">
                <a:solidFill>
                  <a:srgbClr val="002060"/>
                </a:solidFill>
              </a:rPr>
              <a:t> Полина, </a:t>
            </a:r>
            <a:r>
              <a:rPr lang="ru-RU" sz="2000" b="1" dirty="0" err="1" smtClean="0">
                <a:solidFill>
                  <a:srgbClr val="002060"/>
                </a:solidFill>
              </a:rPr>
              <a:t>Лобазова</a:t>
            </a:r>
            <a:r>
              <a:rPr lang="ru-RU" sz="2000" b="1" dirty="0" smtClean="0">
                <a:solidFill>
                  <a:srgbClr val="002060"/>
                </a:solidFill>
              </a:rPr>
              <a:t> Ирина, </a:t>
            </a:r>
            <a:r>
              <a:rPr lang="ru-RU" sz="2000" b="1" dirty="0" err="1" smtClean="0">
                <a:solidFill>
                  <a:srgbClr val="002060"/>
                </a:solidFill>
              </a:rPr>
              <a:t>Маркус</a:t>
            </a:r>
            <a:r>
              <a:rPr lang="ru-RU" sz="2000" b="1" dirty="0" smtClean="0">
                <a:solidFill>
                  <a:srgbClr val="002060"/>
                </a:solidFill>
              </a:rPr>
              <a:t> Сергей, Ульянова Александра, </a:t>
            </a:r>
            <a:r>
              <a:rPr lang="ru-RU" sz="2000" b="1" dirty="0" err="1" smtClean="0">
                <a:solidFill>
                  <a:srgbClr val="002060"/>
                </a:solidFill>
              </a:rPr>
              <a:t>Стульчикова</a:t>
            </a:r>
            <a:r>
              <a:rPr lang="ru-RU" sz="2000" b="1" dirty="0" smtClean="0">
                <a:solidFill>
                  <a:srgbClr val="002060"/>
                </a:solidFill>
              </a:rPr>
              <a:t> Евгения</a:t>
            </a:r>
          </a:p>
          <a:p>
            <a:pPr algn="ctr"/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III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место</a:t>
            </a:r>
          </a:p>
          <a:p>
            <a:r>
              <a:rPr lang="ru-RU" sz="2000" dirty="0" smtClean="0"/>
              <a:t>Они другие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9б - </a:t>
            </a:r>
            <a:r>
              <a:rPr lang="ru-RU" sz="2000" b="1" dirty="0" err="1" smtClean="0">
                <a:solidFill>
                  <a:srgbClr val="002060"/>
                </a:solidFill>
              </a:rPr>
              <a:t>Гатина</a:t>
            </a:r>
            <a:r>
              <a:rPr lang="ru-RU" sz="2000" b="1" dirty="0" smtClean="0">
                <a:solidFill>
                  <a:srgbClr val="002060"/>
                </a:solidFill>
              </a:rPr>
              <a:t> Вероника, </a:t>
            </a:r>
            <a:r>
              <a:rPr lang="ru-RU" sz="2000" b="1" dirty="0" err="1" smtClean="0">
                <a:solidFill>
                  <a:srgbClr val="002060"/>
                </a:solidFill>
              </a:rPr>
              <a:t>Алистратова</a:t>
            </a:r>
            <a:r>
              <a:rPr lang="ru-RU" sz="2000" b="1" dirty="0" smtClean="0">
                <a:solidFill>
                  <a:srgbClr val="002060"/>
                </a:solidFill>
              </a:rPr>
              <a:t> Марина,  </a:t>
            </a:r>
            <a:r>
              <a:rPr lang="ru-RU" sz="2000" b="1" dirty="0" err="1" smtClean="0">
                <a:solidFill>
                  <a:srgbClr val="002060"/>
                </a:solidFill>
              </a:rPr>
              <a:t>Челябиева</a:t>
            </a:r>
            <a:r>
              <a:rPr lang="ru-RU" sz="2000" b="1" dirty="0" smtClean="0">
                <a:solidFill>
                  <a:srgbClr val="002060"/>
                </a:solidFill>
              </a:rPr>
              <a:t> Мария, Место </a:t>
            </a:r>
            <a:r>
              <a:rPr lang="ru-RU" sz="2000" b="1" dirty="0" err="1" smtClean="0">
                <a:solidFill>
                  <a:srgbClr val="002060"/>
                </a:solidFill>
              </a:rPr>
              <a:t>Дарин</a:t>
            </a:r>
            <a:r>
              <a:rPr lang="ru-RU" sz="2000" b="1" dirty="0" smtClean="0">
                <a:solidFill>
                  <a:srgbClr val="002060"/>
                </a:solidFill>
              </a:rPr>
              <a:t>, Николаева Анастасия</a:t>
            </a:r>
            <a:endParaRPr lang="ru-RU" sz="2000" dirty="0" smtClean="0"/>
          </a:p>
          <a:p>
            <a:pPr algn="ctr"/>
            <a:r>
              <a:rPr lang="ru-RU" sz="2000" b="1" dirty="0" smtClean="0"/>
              <a:t> 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Приз зрительских симпатий</a:t>
            </a:r>
          </a:p>
          <a:p>
            <a:r>
              <a:rPr lang="ru-RU" sz="2000" dirty="0" smtClean="0"/>
              <a:t>Без семьи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11б  - </a:t>
            </a:r>
            <a:r>
              <a:rPr lang="ru-RU" sz="2000" b="1" dirty="0" err="1" smtClean="0">
                <a:solidFill>
                  <a:srgbClr val="002060"/>
                </a:solidFill>
              </a:rPr>
              <a:t>Закроец</a:t>
            </a:r>
            <a:r>
              <a:rPr lang="ru-RU" sz="2000" b="1" dirty="0" smtClean="0">
                <a:solidFill>
                  <a:srgbClr val="002060"/>
                </a:solidFill>
              </a:rPr>
              <a:t> Ирина, Акимова Кристина, </a:t>
            </a:r>
            <a:r>
              <a:rPr lang="ru-RU" sz="2000" b="1" dirty="0" err="1" smtClean="0">
                <a:solidFill>
                  <a:srgbClr val="002060"/>
                </a:solidFill>
              </a:rPr>
              <a:t>Бондарова</a:t>
            </a:r>
            <a:r>
              <a:rPr lang="ru-RU" sz="2000" b="1" dirty="0" smtClean="0">
                <a:solidFill>
                  <a:srgbClr val="002060"/>
                </a:solidFill>
              </a:rPr>
              <a:t> Екатерина, </a:t>
            </a:r>
            <a:r>
              <a:rPr lang="ru-RU" sz="2000" b="1" dirty="0" err="1" smtClean="0">
                <a:solidFill>
                  <a:srgbClr val="002060"/>
                </a:solidFill>
              </a:rPr>
              <a:t>Веселкова</a:t>
            </a:r>
            <a:r>
              <a:rPr lang="ru-RU" sz="2000" b="1" dirty="0" smtClean="0">
                <a:solidFill>
                  <a:srgbClr val="002060"/>
                </a:solidFill>
              </a:rPr>
              <a:t> Полина, </a:t>
            </a:r>
            <a:r>
              <a:rPr lang="ru-RU" sz="2000" b="1" dirty="0" err="1" smtClean="0">
                <a:solidFill>
                  <a:srgbClr val="002060"/>
                </a:solidFill>
              </a:rPr>
              <a:t>Лобазова</a:t>
            </a:r>
            <a:r>
              <a:rPr lang="ru-RU" sz="2000" b="1" dirty="0" smtClean="0">
                <a:solidFill>
                  <a:srgbClr val="002060"/>
                </a:solidFill>
              </a:rPr>
              <a:t> Ирина, </a:t>
            </a:r>
            <a:r>
              <a:rPr lang="ru-RU" sz="2000" b="1" dirty="0" err="1" smtClean="0">
                <a:solidFill>
                  <a:srgbClr val="002060"/>
                </a:solidFill>
              </a:rPr>
              <a:t>Маркус</a:t>
            </a:r>
            <a:r>
              <a:rPr lang="ru-RU" sz="2000" b="1" dirty="0" smtClean="0">
                <a:solidFill>
                  <a:srgbClr val="002060"/>
                </a:solidFill>
              </a:rPr>
              <a:t> Сергей, Ульянова Александра, </a:t>
            </a:r>
            <a:r>
              <a:rPr lang="ru-RU" sz="2000" b="1" dirty="0" err="1" smtClean="0">
                <a:solidFill>
                  <a:srgbClr val="002060"/>
                </a:solidFill>
              </a:rPr>
              <a:t>Стульчикова</a:t>
            </a:r>
            <a:r>
              <a:rPr lang="ru-RU" sz="2000" b="1" dirty="0" smtClean="0">
                <a:solidFill>
                  <a:srgbClr val="002060"/>
                </a:solidFill>
              </a:rPr>
              <a:t> Евгения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14348" y="571480"/>
            <a:ext cx="8072526" cy="57888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Arial" pitchFamily="34" charset="0"/>
              </a:rPr>
              <a:t>Секция № 1  «СОЦИАЛЬНЫЙ ПРОЕКТ»</a:t>
            </a:r>
            <a:endParaRPr lang="ru-RU" sz="28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Georgia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  <a:prstGeom prst="downArrowCallou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r>
              <a:rPr lang="ru-RU" b="1" dirty="0" smtClean="0">
                <a:ln w="18000">
                  <a:solidFill>
                    <a:srgbClr val="00B050"/>
                  </a:solidFill>
                  <a:prstDash val="solid"/>
                  <a:miter lim="800000"/>
                </a:ln>
                <a:noFill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НОМИНАЦИЯ «ЗНАЙКА»</a:t>
            </a:r>
            <a:endParaRPr lang="ru-RU" b="1" dirty="0">
              <a:ln w="18000">
                <a:solidFill>
                  <a:srgbClr val="00B050"/>
                </a:solidFill>
                <a:prstDash val="solid"/>
                <a:miter lim="800000"/>
              </a:ln>
              <a:noFill/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214810" y="2285992"/>
            <a:ext cx="4572032" cy="34778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I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место </a:t>
            </a:r>
          </a:p>
          <a:p>
            <a:r>
              <a:rPr lang="ru-RU" sz="2000" dirty="0" smtClean="0"/>
              <a:t>Исполнение законов о продаже несовершеннолетним алкогольной и табачной продукции в г. Дмитрове</a:t>
            </a:r>
          </a:p>
          <a:p>
            <a:r>
              <a:rPr lang="ru-RU" sz="2000" b="1" dirty="0" err="1" smtClean="0">
                <a:solidFill>
                  <a:srgbClr val="002060"/>
                </a:solidFill>
              </a:rPr>
              <a:t>Фиялова</a:t>
            </a:r>
            <a:r>
              <a:rPr lang="ru-RU" sz="2000" b="1" dirty="0" smtClean="0">
                <a:solidFill>
                  <a:srgbClr val="002060"/>
                </a:solidFill>
              </a:rPr>
              <a:t> Ксения,   11б класс</a:t>
            </a:r>
          </a:p>
          <a:p>
            <a:r>
              <a:rPr lang="ru-RU" sz="2000" b="1" dirty="0" smtClean="0"/>
              <a:t> 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II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место </a:t>
            </a:r>
          </a:p>
          <a:p>
            <a:r>
              <a:rPr lang="ru-RU" sz="2000" dirty="0" smtClean="0"/>
              <a:t>Дегуманизация культуры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Платонов Алексей ,11а класс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III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место</a:t>
            </a:r>
          </a:p>
          <a:p>
            <a:r>
              <a:rPr lang="ru-RU" sz="2000" dirty="0" smtClean="0"/>
              <a:t>Страны, которые мы выбираем</a:t>
            </a:r>
          </a:p>
          <a:p>
            <a:r>
              <a:rPr lang="ru-RU" sz="2000" b="1" dirty="0" err="1" smtClean="0">
                <a:solidFill>
                  <a:srgbClr val="002060"/>
                </a:solidFill>
              </a:rPr>
              <a:t>Зацаринный</a:t>
            </a:r>
            <a:r>
              <a:rPr lang="ru-RU" sz="2000" b="1" dirty="0" smtClean="0">
                <a:solidFill>
                  <a:srgbClr val="002060"/>
                </a:solidFill>
              </a:rPr>
              <a:t> Глеб ,10 класс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57158" y="1142984"/>
            <a:ext cx="8429684" cy="57888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Arial" pitchFamily="34" charset="0"/>
              </a:rPr>
              <a:t>Секция № 2  «</a:t>
            </a:r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ПРАВО, ОБЩЕСТВО, ЭКОНОМИКА</a:t>
            </a:r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Arial" pitchFamily="34" charset="0"/>
              </a:rPr>
              <a:t>»</a:t>
            </a:r>
            <a:endParaRPr lang="ru-RU" sz="28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Georgia" pitchFamily="18" charset="0"/>
              <a:cs typeface="Arial" pitchFamily="34" charset="0"/>
            </a:endParaRPr>
          </a:p>
        </p:txBody>
      </p:sp>
      <p:sp>
        <p:nvSpPr>
          <p:cNvPr id="8" name="Заголовок 3"/>
          <p:cNvSpPr txBox="1">
            <a:spLocks/>
          </p:cNvSpPr>
          <p:nvPr/>
        </p:nvSpPr>
        <p:spPr>
          <a:xfrm>
            <a:off x="428596" y="285728"/>
            <a:ext cx="8229600" cy="1011222"/>
          </a:xfrm>
          <a:prstGeom prst="downArrowCallou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rmAutofit fontScale="7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 w="18000">
                  <a:solidFill>
                    <a:srgbClr val="00B050"/>
                  </a:solidFill>
                  <a:prstDash val="solid"/>
                  <a:miter lim="800000"/>
                </a:ln>
                <a:noFill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НОМИНАЦИЯ «ЮНЫЙ</a:t>
            </a:r>
            <a:r>
              <a:rPr kumimoji="0" lang="ru-RU" sz="4400" b="1" i="0" u="none" strike="noStrike" kern="1200" cap="none" spc="0" normalizeH="0" noProof="0" dirty="0" smtClean="0">
                <a:ln w="18000">
                  <a:solidFill>
                    <a:srgbClr val="00B050"/>
                  </a:solidFill>
                  <a:prstDash val="solid"/>
                  <a:miter lim="800000"/>
                </a:ln>
                <a:noFill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ИССЛЕДОВАТЕЛЬ</a:t>
            </a:r>
            <a:r>
              <a:rPr kumimoji="0" lang="ru-RU" sz="4400" b="1" i="0" u="none" strike="noStrike" kern="1200" cap="none" spc="0" normalizeH="0" baseline="0" noProof="0" dirty="0" smtClean="0">
                <a:ln w="18000">
                  <a:solidFill>
                    <a:srgbClr val="00B050"/>
                  </a:solidFill>
                  <a:prstDash val="solid"/>
                  <a:miter lim="800000"/>
                </a:ln>
                <a:noFill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»</a:t>
            </a:r>
            <a:endParaRPr kumimoji="0" lang="ru-RU" sz="4400" b="1" i="0" u="none" strike="noStrike" kern="1200" cap="none" spc="0" normalizeH="0" baseline="0" noProof="0" dirty="0">
              <a:ln w="18000">
                <a:solidFill>
                  <a:srgbClr val="00B050"/>
                </a:solidFill>
                <a:prstDash val="solid"/>
                <a:miter lim="800000"/>
              </a:ln>
              <a:noFill/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2714620"/>
            <a:ext cx="3903129" cy="292734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  <a:prstGeom prst="downArrowCallou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r>
              <a:rPr lang="ru-RU" b="1" dirty="0" smtClean="0">
                <a:ln w="18000">
                  <a:solidFill>
                    <a:srgbClr val="00B050"/>
                  </a:solidFill>
                  <a:prstDash val="solid"/>
                  <a:miter lim="800000"/>
                </a:ln>
                <a:noFill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НОМИНАЦИЯ «ЗНАЙКА»</a:t>
            </a:r>
            <a:endParaRPr lang="ru-RU" b="1" dirty="0">
              <a:ln w="18000">
                <a:solidFill>
                  <a:srgbClr val="00B050"/>
                </a:solidFill>
                <a:prstDash val="solid"/>
                <a:miter lim="800000"/>
              </a:ln>
              <a:noFill/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928662" y="2571744"/>
            <a:ext cx="3714776" cy="286232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I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место </a:t>
            </a:r>
          </a:p>
          <a:p>
            <a:r>
              <a:rPr lang="ru-RU" sz="2000" dirty="0" smtClean="0"/>
              <a:t>Культура в годы Великой Отечественной войны</a:t>
            </a:r>
          </a:p>
          <a:p>
            <a:r>
              <a:rPr lang="ru-RU" sz="2000" b="1" dirty="0" err="1" smtClean="0">
                <a:solidFill>
                  <a:srgbClr val="002060"/>
                </a:solidFill>
              </a:rPr>
              <a:t>Закроец</a:t>
            </a:r>
            <a:r>
              <a:rPr lang="ru-RU" sz="2000" b="1" dirty="0" smtClean="0">
                <a:solidFill>
                  <a:srgbClr val="002060"/>
                </a:solidFill>
              </a:rPr>
              <a:t> Ирина, 11б класс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Georgia" pitchFamily="18" charset="0"/>
              <a:ea typeface="Times New Roman" pitchFamily="18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III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место</a:t>
            </a:r>
          </a:p>
          <a:p>
            <a:r>
              <a:rPr lang="ru-RU" sz="2000" dirty="0" smtClean="0"/>
              <a:t>Масонство в России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Иванцова Анастасия ,9б класс</a:t>
            </a:r>
          </a:p>
          <a:p>
            <a:endParaRPr lang="ru-RU" sz="2000" b="1" dirty="0" smtClean="0">
              <a:solidFill>
                <a:srgbClr val="00206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71538" y="1142984"/>
            <a:ext cx="4714908" cy="57888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Arial" pitchFamily="34" charset="0"/>
              </a:rPr>
              <a:t>Секция № 3 «История»</a:t>
            </a:r>
            <a:endParaRPr lang="ru-RU" sz="28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Georgia" pitchFamily="18" charset="0"/>
              <a:cs typeface="Arial" pitchFamily="34" charset="0"/>
            </a:endParaRPr>
          </a:p>
        </p:txBody>
      </p:sp>
      <p:sp>
        <p:nvSpPr>
          <p:cNvPr id="8" name="Заголовок 3"/>
          <p:cNvSpPr txBox="1">
            <a:spLocks/>
          </p:cNvSpPr>
          <p:nvPr/>
        </p:nvSpPr>
        <p:spPr>
          <a:xfrm>
            <a:off x="428596" y="285728"/>
            <a:ext cx="8229600" cy="1011222"/>
          </a:xfrm>
          <a:prstGeom prst="downArrowCallou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rmAutofit fontScale="75000" lnSpcReduction="20000"/>
          </a:bodyPr>
          <a:lstStyle/>
          <a:p>
            <a:pPr algn="ctr">
              <a:spcBef>
                <a:spcPct val="0"/>
              </a:spcBef>
            </a:pPr>
            <a:r>
              <a:rPr kumimoji="0" lang="ru-RU" sz="4400" b="1" i="0" u="none" strike="noStrike" kern="1200" cap="none" spc="0" normalizeH="0" baseline="0" noProof="0" dirty="0" smtClean="0">
                <a:ln w="18000">
                  <a:solidFill>
                    <a:srgbClr val="00B050"/>
                  </a:solidFill>
                  <a:prstDash val="solid"/>
                  <a:miter lim="800000"/>
                </a:ln>
                <a:noFill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НОМИНАЦИЯ </a:t>
            </a:r>
            <a:r>
              <a:rPr lang="ru-RU" sz="4400" b="1" dirty="0" smtClean="0">
                <a:ln w="18000">
                  <a:solidFill>
                    <a:srgbClr val="00B050"/>
                  </a:solidFill>
                  <a:prstDash val="solid"/>
                  <a:miter lim="800000"/>
                </a:ln>
                <a:noFill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«ЮНЫЙ ИССЛЕДОВАТЕЛЬ»</a:t>
            </a:r>
            <a:endParaRPr kumimoji="0" lang="ru-RU" sz="4400" b="1" i="0" u="none" strike="noStrike" kern="1200" cap="none" spc="0" normalizeH="0" baseline="0" noProof="0" dirty="0">
              <a:ln w="18000">
                <a:solidFill>
                  <a:srgbClr val="00B050"/>
                </a:solidFill>
                <a:prstDash val="solid"/>
                <a:miter lim="800000"/>
              </a:ln>
              <a:noFill/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143504" y="1857364"/>
            <a:ext cx="3571900" cy="476253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  <a:prstGeom prst="downArrowCallou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r>
              <a:rPr lang="ru-RU" b="1" dirty="0" smtClean="0">
                <a:ln w="18000">
                  <a:solidFill>
                    <a:srgbClr val="00B050"/>
                  </a:solidFill>
                  <a:prstDash val="solid"/>
                  <a:miter lim="800000"/>
                </a:ln>
                <a:noFill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НОМИНАЦИЯ «ЗНАЙКА»</a:t>
            </a:r>
            <a:endParaRPr lang="ru-RU" b="1" dirty="0">
              <a:ln w="18000">
                <a:solidFill>
                  <a:srgbClr val="00B050"/>
                </a:solidFill>
                <a:prstDash val="solid"/>
                <a:miter lim="800000"/>
              </a:ln>
              <a:noFill/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071934" y="2857496"/>
            <a:ext cx="4572032" cy="34778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I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место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Щербакова Александра, 2а класс	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II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место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Ралюк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Артур, 2а класс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III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место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Акимов Кирилл,   2а класс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Georgia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Приз зрительских симпатий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Щербакова Александра, 2а класс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00100" y="1357298"/>
            <a:ext cx="7500990" cy="57888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Arial" pitchFamily="34" charset="0"/>
              </a:rPr>
              <a:t>Секция № 4  «Наша зелёная планета»</a:t>
            </a:r>
            <a:endParaRPr lang="ru-RU" sz="28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Georgia" pitchFamily="18" charset="0"/>
              <a:cs typeface="Arial" pitchFamily="34" charset="0"/>
            </a:endParaRPr>
          </a:p>
        </p:txBody>
      </p:sp>
      <p:pic>
        <p:nvPicPr>
          <p:cNvPr id="7" name="Рисунок 6" descr="9d66b93dd3f139e5860ae61ae20fc42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57158" y="2428868"/>
            <a:ext cx="3571868" cy="366050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Заголовок 3"/>
          <p:cNvSpPr txBox="1">
            <a:spLocks/>
          </p:cNvSpPr>
          <p:nvPr/>
        </p:nvSpPr>
        <p:spPr>
          <a:xfrm>
            <a:off x="428596" y="285728"/>
            <a:ext cx="8229600" cy="1011222"/>
          </a:xfrm>
          <a:prstGeom prst="downArrowCallou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accent6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smtClean="0">
                <a:ln w="18000">
                  <a:solidFill>
                    <a:srgbClr val="00B050"/>
                  </a:solidFill>
                  <a:prstDash val="solid"/>
                  <a:miter lim="800000"/>
                </a:ln>
                <a:noFill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НОМИНАЦИЯ «ЗНАЙКА»</a:t>
            </a:r>
            <a:endParaRPr kumimoji="0" lang="ru-RU" sz="4400" b="1" i="0" u="none" strike="noStrike" kern="1200" cap="none" spc="0" normalizeH="0" baseline="0" noProof="0" dirty="0">
              <a:ln w="18000">
                <a:solidFill>
                  <a:srgbClr val="00B050"/>
                </a:solidFill>
                <a:prstDash val="solid"/>
                <a:miter lim="800000"/>
              </a:ln>
              <a:noFill/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  <a:prstGeom prst="downArrowCallou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r>
              <a:rPr lang="ru-RU" b="1" dirty="0" smtClean="0">
                <a:ln w="18000">
                  <a:solidFill>
                    <a:srgbClr val="00B050"/>
                  </a:solidFill>
                  <a:prstDash val="solid"/>
                  <a:miter lim="800000"/>
                </a:ln>
                <a:noFill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НОМИНАЦИЯ «ЗНАЙКА»</a:t>
            </a:r>
            <a:endParaRPr lang="ru-RU" b="1" dirty="0">
              <a:ln w="18000">
                <a:solidFill>
                  <a:srgbClr val="00B050"/>
                </a:solidFill>
                <a:prstDash val="solid"/>
                <a:miter lim="800000"/>
              </a:ln>
              <a:noFill/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500562" y="2000240"/>
            <a:ext cx="4214842" cy="440120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I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место </a:t>
            </a:r>
          </a:p>
          <a:p>
            <a:r>
              <a:rPr lang="ru-RU" sz="2000" dirty="0" smtClean="0"/>
              <a:t>Романский готический стиль в Италии 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Гриб Галина ,9б класс</a:t>
            </a:r>
          </a:p>
          <a:p>
            <a:r>
              <a:rPr lang="ru-RU" sz="2000" dirty="0" smtClean="0"/>
              <a:t>Куклы-обереги 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Кузьмина Надежда ,9б класс </a:t>
            </a:r>
          </a:p>
          <a:p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II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место </a:t>
            </a:r>
          </a:p>
          <a:p>
            <a:r>
              <a:rPr lang="ru-RU" sz="2000" dirty="0" smtClean="0"/>
              <a:t>Места отдыха Николая I  </a:t>
            </a:r>
          </a:p>
          <a:p>
            <a:r>
              <a:rPr lang="ru-RU" sz="2000" b="1" dirty="0" err="1" smtClean="0">
                <a:solidFill>
                  <a:srgbClr val="002060"/>
                </a:solidFill>
              </a:rPr>
              <a:t>Шуклина</a:t>
            </a:r>
            <a:r>
              <a:rPr lang="ru-RU" sz="2000" b="1" dirty="0" smtClean="0">
                <a:solidFill>
                  <a:srgbClr val="002060"/>
                </a:solidFill>
              </a:rPr>
              <a:t> Мария , 10 класс </a:t>
            </a:r>
          </a:p>
          <a:p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III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место</a:t>
            </a:r>
          </a:p>
          <a:p>
            <a:r>
              <a:rPr lang="ru-RU" sz="2000" dirty="0" smtClean="0"/>
              <a:t>Филейное вязание </a:t>
            </a:r>
          </a:p>
          <a:p>
            <a:r>
              <a:rPr lang="ru-RU" sz="2000" b="1" dirty="0" err="1" smtClean="0">
                <a:solidFill>
                  <a:srgbClr val="002060"/>
                </a:solidFill>
              </a:rPr>
              <a:t>Леонович</a:t>
            </a:r>
            <a:r>
              <a:rPr lang="ru-RU" sz="2000" b="1" dirty="0" smtClean="0">
                <a:solidFill>
                  <a:srgbClr val="002060"/>
                </a:solidFill>
              </a:rPr>
              <a:t> Валерия ,9б класс</a:t>
            </a:r>
          </a:p>
          <a:p>
            <a:r>
              <a:rPr lang="ru-RU" sz="2000" dirty="0" smtClean="0"/>
              <a:t>Техника </a:t>
            </a:r>
            <a:r>
              <a:rPr lang="ru-RU" sz="2000" dirty="0" err="1" smtClean="0"/>
              <a:t>Декупаж</a:t>
            </a:r>
            <a:endParaRPr lang="ru-RU" sz="2000" dirty="0" smtClean="0"/>
          </a:p>
          <a:p>
            <a:r>
              <a:rPr lang="ru-RU" sz="2000" b="1" dirty="0" smtClean="0">
                <a:solidFill>
                  <a:srgbClr val="002060"/>
                </a:solidFill>
              </a:rPr>
              <a:t>Ломоносова Татьяна , 9б класс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28596" y="928670"/>
            <a:ext cx="8358246" cy="105560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Arial" pitchFamily="34" charset="0"/>
              </a:rPr>
              <a:t>Секция № 4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Arial" pitchFamily="34" charset="0"/>
              </a:rPr>
              <a:t> «Мировая художественная культура»</a:t>
            </a:r>
            <a:endParaRPr lang="ru-RU" sz="28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Georgia" pitchFamily="18" charset="0"/>
              <a:cs typeface="Arial" pitchFamily="34" charset="0"/>
            </a:endParaRPr>
          </a:p>
        </p:txBody>
      </p:sp>
      <p:sp>
        <p:nvSpPr>
          <p:cNvPr id="8" name="Заголовок 3"/>
          <p:cNvSpPr txBox="1">
            <a:spLocks/>
          </p:cNvSpPr>
          <p:nvPr/>
        </p:nvSpPr>
        <p:spPr>
          <a:xfrm>
            <a:off x="428596" y="285728"/>
            <a:ext cx="8229600" cy="1011222"/>
          </a:xfrm>
          <a:prstGeom prst="downArrowCallou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accent6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 fontScale="75000" lnSpcReduction="2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ru-RU" sz="4400" b="1" i="0" u="none" strike="noStrike" kern="1200" cap="none" spc="0" normalizeH="0" baseline="0" noProof="0" dirty="0" smtClean="0">
                <a:ln w="18000">
                  <a:solidFill>
                    <a:srgbClr val="00B050"/>
                  </a:solidFill>
                  <a:prstDash val="solid"/>
                  <a:miter lim="800000"/>
                </a:ln>
                <a:noFill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НОМИНАЦИЯ </a:t>
            </a:r>
            <a:r>
              <a:rPr lang="ru-RU" sz="4400" b="1" dirty="0" smtClean="0">
                <a:ln w="18000">
                  <a:solidFill>
                    <a:srgbClr val="00B050"/>
                  </a:solidFill>
                  <a:prstDash val="solid"/>
                  <a:miter lim="800000"/>
                </a:ln>
                <a:noFill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«ЮНЫЙ ИССЛЕДОВАТЕЛЬ»</a:t>
            </a:r>
            <a:endParaRPr lang="ru-RU" sz="4400" b="1" dirty="0">
              <a:ln w="18000">
                <a:solidFill>
                  <a:srgbClr val="00B050"/>
                </a:solidFill>
                <a:prstDash val="solid"/>
                <a:miter lim="800000"/>
              </a:ln>
              <a:noFill/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5786454"/>
            <a:ext cx="4071966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FF000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Приз зрительских симпатий</a:t>
            </a:r>
            <a:r>
              <a:rPr lang="ru-RU" b="1" dirty="0" smtClean="0">
                <a:latin typeface="Georgia" pitchFamily="18" charset="0"/>
                <a:ea typeface="Times New Roman" pitchFamily="18" charset="0"/>
                <a:cs typeface="Arial" pitchFamily="34" charset="0"/>
              </a:rPr>
              <a:t>  </a:t>
            </a:r>
          </a:p>
          <a:p>
            <a:r>
              <a:rPr lang="ru-RU" dirty="0" smtClean="0"/>
              <a:t>Места отдыха Николая I  </a:t>
            </a:r>
          </a:p>
          <a:p>
            <a:r>
              <a:rPr lang="ru-RU" b="1" dirty="0" err="1" smtClean="0">
                <a:solidFill>
                  <a:srgbClr val="002060"/>
                </a:solidFill>
              </a:rPr>
              <a:t>Шуклина</a:t>
            </a:r>
            <a:r>
              <a:rPr lang="ru-RU" b="1" dirty="0" smtClean="0">
                <a:solidFill>
                  <a:srgbClr val="002060"/>
                </a:solidFill>
              </a:rPr>
              <a:t> Мария , 10 класс</a:t>
            </a:r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2285992"/>
            <a:ext cx="4188881" cy="314166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  <a:prstGeom prst="downArrowCallou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r>
              <a:rPr lang="ru-RU" b="1" dirty="0" smtClean="0">
                <a:ln w="18000">
                  <a:solidFill>
                    <a:srgbClr val="00B050"/>
                  </a:solidFill>
                  <a:prstDash val="solid"/>
                  <a:miter lim="800000"/>
                </a:ln>
                <a:noFill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НОМИНАЦИЯ «ЗНАЙКА»</a:t>
            </a:r>
            <a:endParaRPr lang="ru-RU" b="1" dirty="0">
              <a:ln w="18000">
                <a:solidFill>
                  <a:srgbClr val="00B050"/>
                </a:solidFill>
                <a:prstDash val="solid"/>
                <a:miter lim="800000"/>
              </a:ln>
              <a:noFill/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429256" y="2285992"/>
            <a:ext cx="3143272" cy="10156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I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место </a:t>
            </a:r>
          </a:p>
          <a:p>
            <a:r>
              <a:rPr lang="ru-RU" sz="2000" dirty="0" smtClean="0"/>
              <a:t>Генетика человека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Степанова Ольга ,10 класс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57224" y="1285860"/>
            <a:ext cx="7572428" cy="57888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Arial" pitchFamily="34" charset="0"/>
              </a:rPr>
              <a:t>Секция № 5  «Иностранные языки»</a:t>
            </a:r>
            <a:endParaRPr lang="ru-RU" sz="28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Georgia" pitchFamily="18" charset="0"/>
              <a:cs typeface="Arial" pitchFamily="34" charset="0"/>
            </a:endParaRPr>
          </a:p>
        </p:txBody>
      </p:sp>
      <p:sp>
        <p:nvSpPr>
          <p:cNvPr id="8" name="Заголовок 3"/>
          <p:cNvSpPr txBox="1">
            <a:spLocks/>
          </p:cNvSpPr>
          <p:nvPr/>
        </p:nvSpPr>
        <p:spPr>
          <a:xfrm>
            <a:off x="428596" y="285728"/>
            <a:ext cx="8229600" cy="1011222"/>
          </a:xfrm>
          <a:prstGeom prst="downArrowCallou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accent6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 fontScale="75000" lnSpcReduction="2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ru-RU" sz="4400" b="1" i="0" u="none" strike="noStrike" kern="1200" cap="none" spc="0" normalizeH="0" baseline="0" noProof="0" dirty="0" smtClean="0">
                <a:ln w="18000">
                  <a:solidFill>
                    <a:srgbClr val="00B050"/>
                  </a:solidFill>
                  <a:prstDash val="solid"/>
                  <a:miter lim="800000"/>
                </a:ln>
                <a:noFill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НОМИНАЦИЯ </a:t>
            </a:r>
            <a:r>
              <a:rPr lang="ru-RU" sz="4400" b="1" dirty="0" smtClean="0">
                <a:ln w="18000">
                  <a:solidFill>
                    <a:srgbClr val="00B050"/>
                  </a:solidFill>
                  <a:prstDash val="solid"/>
                  <a:miter lim="800000"/>
                </a:ln>
                <a:noFill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«ЮНЫЙ ИССЛЕДОВАТЕЛЬ»</a:t>
            </a:r>
            <a:endParaRPr lang="ru-RU" sz="4400" b="1" dirty="0">
              <a:ln w="18000">
                <a:solidFill>
                  <a:srgbClr val="00B050"/>
                </a:solidFill>
                <a:prstDash val="solid"/>
                <a:miter lim="800000"/>
              </a:ln>
              <a:noFill/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00562" y="3571876"/>
            <a:ext cx="3998380" cy="299878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2357430"/>
            <a:ext cx="4000528" cy="300039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  <a:prstGeom prst="downArrowCallou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r>
              <a:rPr lang="ru-RU" b="1" dirty="0" smtClean="0">
                <a:ln w="18000">
                  <a:solidFill>
                    <a:srgbClr val="00B050"/>
                  </a:solidFill>
                  <a:prstDash val="solid"/>
                  <a:miter lim="800000"/>
                </a:ln>
                <a:noFill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НОМИНАЦИЯ «ЗНАЙКА»</a:t>
            </a:r>
            <a:endParaRPr lang="ru-RU" b="1" dirty="0">
              <a:ln w="18000">
                <a:solidFill>
                  <a:srgbClr val="00B050"/>
                </a:solidFill>
                <a:prstDash val="solid"/>
                <a:miter lim="800000"/>
              </a:ln>
              <a:noFill/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357686" y="1841242"/>
            <a:ext cx="4572032" cy="501675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I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место </a:t>
            </a:r>
          </a:p>
          <a:p>
            <a:r>
              <a:rPr lang="ru-RU" sz="2000" dirty="0" smtClean="0"/>
              <a:t>Евангельский подтекст рассказа А.П.Чехова «Архиерей» </a:t>
            </a:r>
          </a:p>
          <a:p>
            <a:r>
              <a:rPr lang="ru-RU" sz="2000" b="1" dirty="0" err="1" smtClean="0">
                <a:solidFill>
                  <a:srgbClr val="002060"/>
                </a:solidFill>
              </a:rPr>
              <a:t>Омегова</a:t>
            </a:r>
            <a:r>
              <a:rPr lang="ru-RU" sz="2000" b="1" dirty="0" smtClean="0">
                <a:solidFill>
                  <a:srgbClr val="002060"/>
                </a:solidFill>
              </a:rPr>
              <a:t> Анастасия ,11а класс</a:t>
            </a:r>
          </a:p>
          <a:p>
            <a:r>
              <a:rPr lang="ru-RU" sz="2000" dirty="0" smtClean="0"/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II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место </a:t>
            </a:r>
          </a:p>
          <a:p>
            <a:r>
              <a:rPr lang="ru-RU" sz="2000" dirty="0" smtClean="0"/>
              <a:t>Поэтический мир А.А.Ахматовой «Я научила женщин говорить» </a:t>
            </a:r>
          </a:p>
          <a:p>
            <a:r>
              <a:rPr lang="ru-RU" sz="2000" b="1" dirty="0" err="1" smtClean="0">
                <a:solidFill>
                  <a:srgbClr val="002060"/>
                </a:solidFill>
              </a:rPr>
              <a:t>Буканова</a:t>
            </a:r>
            <a:r>
              <a:rPr lang="ru-RU" sz="2000" b="1" dirty="0" smtClean="0">
                <a:solidFill>
                  <a:srgbClr val="002060"/>
                </a:solidFill>
              </a:rPr>
              <a:t> Мария,  11 б класс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III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место</a:t>
            </a:r>
          </a:p>
          <a:p>
            <a:r>
              <a:rPr lang="ru-RU" sz="2000" dirty="0" smtClean="0"/>
              <a:t>Современен ли А.П.Чехов сегодня? «Добрая, чистая, любящая душа…</a:t>
            </a:r>
          </a:p>
          <a:p>
            <a:r>
              <a:rPr lang="ru-RU" sz="2000" b="1" dirty="0" err="1" smtClean="0">
                <a:solidFill>
                  <a:srgbClr val="002060"/>
                </a:solidFill>
              </a:rPr>
              <a:t>Барботько</a:t>
            </a:r>
            <a:r>
              <a:rPr lang="ru-RU" sz="2000" b="1" dirty="0" smtClean="0">
                <a:solidFill>
                  <a:srgbClr val="002060"/>
                </a:solidFill>
              </a:rPr>
              <a:t> Татьяна, 11б класс</a:t>
            </a:r>
            <a:r>
              <a:rPr lang="ru-RU" sz="2000" dirty="0" smtClean="0"/>
              <a:t> </a:t>
            </a:r>
          </a:p>
          <a:p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Приз зрительских симпатий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 </a:t>
            </a:r>
          </a:p>
          <a:p>
            <a:r>
              <a:rPr lang="ru-RU" sz="2000" dirty="0" smtClean="0"/>
              <a:t>Поэтический мир А.А.Ахматовой «Я научила женщин говорить» </a:t>
            </a:r>
          </a:p>
          <a:p>
            <a:r>
              <a:rPr lang="ru-RU" sz="2000" b="1" dirty="0" err="1" smtClean="0">
                <a:solidFill>
                  <a:srgbClr val="002060"/>
                </a:solidFill>
              </a:rPr>
              <a:t>Буканова</a:t>
            </a:r>
            <a:r>
              <a:rPr lang="ru-RU" sz="2000" b="1" dirty="0" smtClean="0">
                <a:solidFill>
                  <a:srgbClr val="002060"/>
                </a:solidFill>
              </a:rPr>
              <a:t> Мария,  11 б класс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57290" y="1214422"/>
            <a:ext cx="5572164" cy="57888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Arial" pitchFamily="34" charset="0"/>
              </a:rPr>
              <a:t>Секция № 6  «Литература»</a:t>
            </a:r>
            <a:endParaRPr lang="ru-RU" sz="28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Georgia" pitchFamily="18" charset="0"/>
              <a:cs typeface="Arial" pitchFamily="34" charset="0"/>
            </a:endParaRPr>
          </a:p>
        </p:txBody>
      </p:sp>
      <p:sp>
        <p:nvSpPr>
          <p:cNvPr id="8" name="Заголовок 3"/>
          <p:cNvSpPr txBox="1">
            <a:spLocks/>
          </p:cNvSpPr>
          <p:nvPr/>
        </p:nvSpPr>
        <p:spPr>
          <a:xfrm>
            <a:off x="428596" y="285728"/>
            <a:ext cx="8229600" cy="1011222"/>
          </a:xfrm>
          <a:prstGeom prst="downArrowCallou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accent6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 fontScale="75000" lnSpcReduction="2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ru-RU" sz="4400" b="1" i="0" u="none" strike="noStrike" kern="1200" cap="none" spc="0" normalizeH="0" baseline="0" noProof="0" dirty="0" smtClean="0">
                <a:ln w="18000">
                  <a:solidFill>
                    <a:srgbClr val="00B050"/>
                  </a:solidFill>
                  <a:prstDash val="solid"/>
                  <a:miter lim="800000"/>
                </a:ln>
                <a:noFill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НОМИНАЦИЯ </a:t>
            </a:r>
            <a:r>
              <a:rPr lang="ru-RU" sz="4400" b="1" dirty="0" smtClean="0">
                <a:ln w="18000">
                  <a:solidFill>
                    <a:srgbClr val="00B050"/>
                  </a:solidFill>
                  <a:prstDash val="solid"/>
                  <a:miter lim="800000"/>
                </a:ln>
                <a:noFill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«ЮНЫЙ ИССЛЕДОВАТЕЛЬ»</a:t>
            </a:r>
            <a:endParaRPr lang="ru-RU" sz="4400" b="1" dirty="0">
              <a:ln w="18000">
                <a:solidFill>
                  <a:srgbClr val="00B050"/>
                </a:solidFill>
                <a:prstDash val="solid"/>
                <a:miter lim="800000"/>
              </a:ln>
              <a:noFill/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2500306"/>
            <a:ext cx="3714775" cy="278608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  <a:prstGeom prst="downArrowCallou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r>
              <a:rPr lang="ru-RU" b="1" dirty="0" smtClean="0">
                <a:ln w="18000">
                  <a:solidFill>
                    <a:srgbClr val="00B050"/>
                  </a:solidFill>
                  <a:prstDash val="solid"/>
                  <a:miter lim="800000"/>
                </a:ln>
                <a:noFill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НОМИНАЦИЯ «ЗНАЙКА»</a:t>
            </a:r>
            <a:endParaRPr lang="ru-RU" b="1" dirty="0">
              <a:ln w="18000">
                <a:solidFill>
                  <a:srgbClr val="00B050"/>
                </a:solidFill>
                <a:prstDash val="solid"/>
                <a:miter lim="800000"/>
              </a:ln>
              <a:noFill/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85720" y="2214554"/>
            <a:ext cx="4929222" cy="378565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I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место </a:t>
            </a:r>
          </a:p>
          <a:p>
            <a:r>
              <a:rPr lang="ru-RU" sz="2000" dirty="0" smtClean="0"/>
              <a:t>Электронный классный журнал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Беликова Софья ,9а класс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II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место </a:t>
            </a:r>
          </a:p>
          <a:p>
            <a:r>
              <a:rPr lang="ru-RU" sz="2000" dirty="0" smtClean="0"/>
              <a:t>GPS-навигация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Чаплыгин Роман , 9а класс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	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III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место</a:t>
            </a:r>
          </a:p>
          <a:p>
            <a:r>
              <a:rPr lang="ru-RU" sz="2000" dirty="0" smtClean="0"/>
              <a:t>Космодромы России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Климов Антон ,9а класс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Приз зрительских симпатий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 </a:t>
            </a:r>
          </a:p>
          <a:p>
            <a:r>
              <a:rPr lang="ru-RU" sz="2000" dirty="0" smtClean="0"/>
              <a:t>Электронный классный журнал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Беликова Софья ,9а класс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85720" y="1357298"/>
            <a:ext cx="8572560" cy="51077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Arial" pitchFamily="34" charset="0"/>
              </a:rPr>
              <a:t>Секция № 8  «МАТЕМАТИКА, ИНФОРМАТИКА»</a:t>
            </a:r>
            <a:endParaRPr lang="ru-RU" sz="24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Georgia" pitchFamily="18" charset="0"/>
              <a:cs typeface="Arial" pitchFamily="34" charset="0"/>
            </a:endParaRPr>
          </a:p>
        </p:txBody>
      </p:sp>
      <p:sp>
        <p:nvSpPr>
          <p:cNvPr id="8" name="Заголовок 3"/>
          <p:cNvSpPr txBox="1">
            <a:spLocks/>
          </p:cNvSpPr>
          <p:nvPr/>
        </p:nvSpPr>
        <p:spPr>
          <a:xfrm>
            <a:off x="428596" y="285728"/>
            <a:ext cx="8229600" cy="1011222"/>
          </a:xfrm>
          <a:prstGeom prst="downArrowCallou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accent6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 fontScale="75000" lnSpcReduction="20000"/>
          </a:bodyPr>
          <a:lstStyle/>
          <a:p>
            <a:pPr algn="ctr">
              <a:spcBef>
                <a:spcPct val="0"/>
              </a:spcBef>
            </a:pPr>
            <a:r>
              <a:rPr kumimoji="0" lang="ru-RU" sz="4400" b="1" i="0" u="none" strike="noStrike" kern="1200" cap="none" spc="0" normalizeH="0" baseline="0" noProof="0" dirty="0" smtClean="0">
                <a:ln w="18000">
                  <a:solidFill>
                    <a:srgbClr val="00B050"/>
                  </a:solidFill>
                  <a:prstDash val="solid"/>
                  <a:miter lim="800000"/>
                </a:ln>
                <a:noFill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НОМИНАЦИЯ </a:t>
            </a:r>
            <a:r>
              <a:rPr lang="ru-RU" sz="4400" b="1" dirty="0" smtClean="0">
                <a:ln w="18000">
                  <a:solidFill>
                    <a:srgbClr val="00B050"/>
                  </a:solidFill>
                  <a:prstDash val="solid"/>
                  <a:miter lim="800000"/>
                </a:ln>
                <a:noFill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«ЮНЫЙ ИССЛЕДОВАТЕЛЬ»</a:t>
            </a:r>
            <a:endParaRPr kumimoji="0" lang="ru-RU" sz="4400" b="1" i="0" u="none" strike="noStrike" kern="1200" cap="none" spc="0" normalizeH="0" baseline="0" noProof="0" dirty="0">
              <a:ln w="18000">
                <a:solidFill>
                  <a:srgbClr val="00B050"/>
                </a:solidFill>
                <a:prstDash val="solid"/>
                <a:miter lim="800000"/>
              </a:ln>
              <a:noFill/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81632" y="2500306"/>
            <a:ext cx="3429024" cy="257176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  <a:prstGeom prst="downArrowCallou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r>
              <a:rPr lang="ru-RU" b="1" dirty="0" smtClean="0">
                <a:ln w="18000">
                  <a:solidFill>
                    <a:srgbClr val="00B050"/>
                  </a:solidFill>
                  <a:prstDash val="solid"/>
                  <a:miter lim="800000"/>
                </a:ln>
                <a:noFill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НОМИНАЦИЯ «ЗНАЙКА»</a:t>
            </a:r>
            <a:endParaRPr lang="ru-RU" b="1" dirty="0">
              <a:ln w="18000">
                <a:solidFill>
                  <a:srgbClr val="00B050"/>
                </a:solidFill>
                <a:prstDash val="solid"/>
                <a:miter lim="800000"/>
              </a:ln>
              <a:noFill/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000496" y="1928802"/>
            <a:ext cx="4929222" cy="470898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I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место </a:t>
            </a:r>
          </a:p>
          <a:p>
            <a:r>
              <a:rPr lang="ru-RU" sz="2000" dirty="0" smtClean="0"/>
              <a:t>Магнитные свойства вещества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Антипов Вячеслав,9а класс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II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место </a:t>
            </a:r>
          </a:p>
          <a:p>
            <a:r>
              <a:rPr lang="ru-RU" sz="2000" dirty="0" smtClean="0"/>
              <a:t>Анализ теплового состояния пористых графитовых </a:t>
            </a:r>
            <a:r>
              <a:rPr lang="ru-RU" sz="2000" dirty="0" err="1" smtClean="0"/>
              <a:t>наноструктур</a:t>
            </a:r>
            <a:r>
              <a:rPr lang="ru-RU" sz="2000" dirty="0" smtClean="0"/>
              <a:t> для хранения водорода</a:t>
            </a:r>
          </a:p>
          <a:p>
            <a:r>
              <a:rPr lang="ru-RU" sz="2000" b="1" dirty="0" err="1" smtClean="0">
                <a:solidFill>
                  <a:srgbClr val="002060"/>
                </a:solidFill>
              </a:rPr>
              <a:t>Александрычев</a:t>
            </a:r>
            <a:r>
              <a:rPr lang="ru-RU" sz="2000" b="1" dirty="0" smtClean="0">
                <a:solidFill>
                  <a:srgbClr val="002060"/>
                </a:solidFill>
              </a:rPr>
              <a:t> Максим Викторович,11а класс</a:t>
            </a:r>
          </a:p>
          <a:p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III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место</a:t>
            </a:r>
          </a:p>
          <a:p>
            <a:r>
              <a:rPr lang="ru-RU" sz="2000" dirty="0" smtClean="0"/>
              <a:t>Электрические схемы </a:t>
            </a:r>
          </a:p>
          <a:p>
            <a:r>
              <a:rPr lang="ru-RU" sz="2000" b="1" dirty="0" err="1" smtClean="0">
                <a:solidFill>
                  <a:srgbClr val="002060"/>
                </a:solidFill>
              </a:rPr>
              <a:t>Нейчев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Радослав</a:t>
            </a:r>
            <a:r>
              <a:rPr lang="ru-RU" sz="2000" b="1" dirty="0" smtClean="0">
                <a:solidFill>
                  <a:srgbClr val="002060"/>
                </a:solidFill>
              </a:rPr>
              <a:t> ,9а класс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Приз зрительских симпатий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 </a:t>
            </a:r>
          </a:p>
          <a:p>
            <a:r>
              <a:rPr lang="ru-RU" sz="2000" dirty="0" smtClean="0"/>
              <a:t>Магнитные свойства вещества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Антипов Вячеслав,9а класс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85918" y="1142984"/>
            <a:ext cx="6500826" cy="57888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Arial" pitchFamily="34" charset="0"/>
              </a:rPr>
              <a:t>Секция № 8  «Наука и техника</a:t>
            </a:r>
            <a:endParaRPr lang="ru-RU" sz="28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Georgia" pitchFamily="18" charset="0"/>
              <a:cs typeface="Arial" pitchFamily="34" charset="0"/>
            </a:endParaRPr>
          </a:p>
        </p:txBody>
      </p:sp>
      <p:sp>
        <p:nvSpPr>
          <p:cNvPr id="8" name="Заголовок 3"/>
          <p:cNvSpPr txBox="1">
            <a:spLocks/>
          </p:cNvSpPr>
          <p:nvPr/>
        </p:nvSpPr>
        <p:spPr>
          <a:xfrm>
            <a:off x="428596" y="285728"/>
            <a:ext cx="8229600" cy="1011222"/>
          </a:xfrm>
          <a:prstGeom prst="downArrowCallou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accent6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 fontScale="75000" lnSpcReduction="2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ru-RU" sz="4400" b="1" i="0" u="none" strike="noStrike" kern="1200" cap="none" spc="0" normalizeH="0" baseline="0" noProof="0" dirty="0" smtClean="0">
                <a:ln w="18000">
                  <a:solidFill>
                    <a:srgbClr val="00B050"/>
                  </a:solidFill>
                  <a:prstDash val="solid"/>
                  <a:miter lim="800000"/>
                </a:ln>
                <a:noFill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НОМИНАЦИЯ </a:t>
            </a:r>
            <a:r>
              <a:rPr lang="ru-RU" sz="4400" b="1" dirty="0" smtClean="0">
                <a:ln w="18000">
                  <a:solidFill>
                    <a:srgbClr val="00B050"/>
                  </a:solidFill>
                  <a:prstDash val="solid"/>
                  <a:miter lim="800000"/>
                </a:ln>
                <a:noFill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«ЮНЫЙ ИССЛЕДОВАТЕЛЬ»</a:t>
            </a:r>
            <a:endParaRPr lang="ru-RU" sz="4400" b="1" dirty="0">
              <a:ln w="18000">
                <a:solidFill>
                  <a:srgbClr val="00B050"/>
                </a:solidFill>
                <a:prstDash val="solid"/>
                <a:miter lim="800000"/>
              </a:ln>
              <a:noFill/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2857496"/>
            <a:ext cx="3524275" cy="264320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  <a:prstGeom prst="downArrowCallou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r>
              <a:rPr lang="ru-RU" b="1" dirty="0" smtClean="0">
                <a:ln w="18000">
                  <a:solidFill>
                    <a:srgbClr val="00B050"/>
                  </a:solidFill>
                  <a:prstDash val="solid"/>
                  <a:miter lim="800000"/>
                </a:ln>
                <a:noFill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НОМИНАЦИЯ «ЗНАЙКА»</a:t>
            </a:r>
            <a:endParaRPr lang="ru-RU" b="1" dirty="0">
              <a:ln w="18000">
                <a:solidFill>
                  <a:srgbClr val="00B050"/>
                </a:solidFill>
                <a:prstDash val="solid"/>
                <a:miter lim="800000"/>
              </a:ln>
              <a:noFill/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00034" y="1928802"/>
            <a:ext cx="4500594" cy="440120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I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место </a:t>
            </a:r>
          </a:p>
          <a:p>
            <a:r>
              <a:rPr lang="ru-RU" sz="2000" dirty="0" smtClean="0"/>
              <a:t>Чудотворные иконы Божьей Матери </a:t>
            </a:r>
          </a:p>
          <a:p>
            <a:r>
              <a:rPr lang="ru-RU" sz="2000" b="1" dirty="0" err="1" smtClean="0">
                <a:solidFill>
                  <a:srgbClr val="002060"/>
                </a:solidFill>
              </a:rPr>
              <a:t>Вишторская</a:t>
            </a:r>
            <a:r>
              <a:rPr lang="ru-RU" sz="2000" b="1" dirty="0" smtClean="0">
                <a:solidFill>
                  <a:srgbClr val="002060"/>
                </a:solidFill>
              </a:rPr>
              <a:t> Антонина, </a:t>
            </a:r>
            <a:r>
              <a:rPr lang="ru-RU" sz="2000" b="1" dirty="0" err="1" smtClean="0">
                <a:solidFill>
                  <a:srgbClr val="002060"/>
                </a:solidFill>
              </a:rPr>
              <a:t>Сенаторова</a:t>
            </a:r>
            <a:r>
              <a:rPr lang="ru-RU" sz="2000" b="1" dirty="0" smtClean="0">
                <a:solidFill>
                  <a:srgbClr val="002060"/>
                </a:solidFill>
              </a:rPr>
              <a:t> Анна, </a:t>
            </a:r>
            <a:r>
              <a:rPr lang="ru-RU" sz="2000" b="1" dirty="0" err="1" smtClean="0">
                <a:solidFill>
                  <a:srgbClr val="002060"/>
                </a:solidFill>
              </a:rPr>
              <a:t>Нялка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Сильва</a:t>
            </a:r>
            <a:r>
              <a:rPr lang="ru-RU" sz="2000" b="1" dirty="0" smtClean="0">
                <a:solidFill>
                  <a:srgbClr val="002060"/>
                </a:solidFill>
              </a:rPr>
              <a:t>, Володина Анастасия, 9а класс	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II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место </a:t>
            </a:r>
          </a:p>
          <a:p>
            <a:r>
              <a:rPr lang="ru-RU" sz="2000" dirty="0" smtClean="0"/>
              <a:t>Рождество Христово 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Чистов Антон, Герасимов Илья, Голубев Роман ,10 класс	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III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место</a:t>
            </a:r>
          </a:p>
          <a:p>
            <a:r>
              <a:rPr lang="ru-RU" sz="2000" dirty="0" smtClean="0"/>
              <a:t>Спасенные святыни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Степанова Юлия, </a:t>
            </a:r>
            <a:r>
              <a:rPr lang="ru-RU" sz="2000" b="1" dirty="0" err="1" smtClean="0">
                <a:solidFill>
                  <a:srgbClr val="002060"/>
                </a:solidFill>
              </a:rPr>
              <a:t>Винокурова</a:t>
            </a:r>
            <a:r>
              <a:rPr lang="ru-RU" sz="2000" b="1" dirty="0" smtClean="0">
                <a:solidFill>
                  <a:srgbClr val="002060"/>
                </a:solidFill>
              </a:rPr>
              <a:t> Алина, </a:t>
            </a:r>
            <a:r>
              <a:rPr lang="ru-RU" sz="2000" b="1" dirty="0" err="1" smtClean="0">
                <a:solidFill>
                  <a:srgbClr val="002060"/>
                </a:solidFill>
              </a:rPr>
              <a:t>Стасюк</a:t>
            </a:r>
            <a:r>
              <a:rPr lang="ru-RU" sz="2000" b="1" dirty="0" smtClean="0">
                <a:solidFill>
                  <a:srgbClr val="002060"/>
                </a:solidFill>
              </a:rPr>
              <a:t> Валерия, Селюков Иван, Ясинский Геннадий,9э класс	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071670" y="1142984"/>
            <a:ext cx="6286544" cy="57888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Arial" pitchFamily="34" charset="0"/>
              </a:rPr>
              <a:t>Секция № 10  «Православие»</a:t>
            </a:r>
            <a:endParaRPr lang="ru-RU" sz="28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Georgia" pitchFamily="18" charset="0"/>
              <a:cs typeface="Arial" pitchFamily="34" charset="0"/>
            </a:endParaRPr>
          </a:p>
        </p:txBody>
      </p:sp>
      <p:sp>
        <p:nvSpPr>
          <p:cNvPr id="8" name="Заголовок 3"/>
          <p:cNvSpPr txBox="1">
            <a:spLocks/>
          </p:cNvSpPr>
          <p:nvPr/>
        </p:nvSpPr>
        <p:spPr>
          <a:xfrm>
            <a:off x="428596" y="285728"/>
            <a:ext cx="8229600" cy="1011222"/>
          </a:xfrm>
          <a:prstGeom prst="downArrowCallou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accent6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 fontScale="75000" lnSpcReduction="20000"/>
          </a:bodyPr>
          <a:lstStyle/>
          <a:p>
            <a:pPr algn="ctr">
              <a:spcBef>
                <a:spcPct val="0"/>
              </a:spcBef>
            </a:pPr>
            <a:r>
              <a:rPr kumimoji="0" lang="ru-RU" sz="4400" b="1" i="0" u="none" strike="noStrike" kern="1200" cap="none" spc="0" normalizeH="0" baseline="0" noProof="0" dirty="0" smtClean="0">
                <a:ln w="18000">
                  <a:solidFill>
                    <a:srgbClr val="00B050"/>
                  </a:solidFill>
                  <a:prstDash val="solid"/>
                  <a:miter lim="800000"/>
                </a:ln>
                <a:noFill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НОМИНАЦИЯ </a:t>
            </a:r>
            <a:r>
              <a:rPr lang="ru-RU" sz="4400" b="1" dirty="0" smtClean="0">
                <a:ln w="18000">
                  <a:solidFill>
                    <a:srgbClr val="00B050"/>
                  </a:solidFill>
                  <a:prstDash val="solid"/>
                  <a:miter lim="800000"/>
                </a:ln>
                <a:noFill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«ЮНЫЙ ИССЛЕДОВАТЕЛЬ»</a:t>
            </a:r>
            <a:endParaRPr kumimoji="0" lang="ru-RU" sz="4400" b="1" i="0" u="none" strike="noStrike" kern="1200" cap="none" spc="0" normalizeH="0" baseline="0" noProof="0" dirty="0">
              <a:ln w="18000">
                <a:solidFill>
                  <a:srgbClr val="00B050"/>
                </a:solidFill>
                <a:prstDash val="solid"/>
                <a:miter lim="800000"/>
              </a:ln>
              <a:noFill/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286380" y="4857760"/>
            <a:ext cx="3643338" cy="175432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FF000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Приз зрительских симпатий</a:t>
            </a:r>
            <a:r>
              <a:rPr lang="ru-RU" b="1" dirty="0" smtClean="0">
                <a:latin typeface="Georgia" pitchFamily="18" charset="0"/>
                <a:ea typeface="Times New Roman" pitchFamily="18" charset="0"/>
                <a:cs typeface="Arial" pitchFamily="34" charset="0"/>
              </a:rPr>
              <a:t>  </a:t>
            </a:r>
          </a:p>
          <a:p>
            <a:r>
              <a:rPr lang="ru-RU" dirty="0" smtClean="0"/>
              <a:t>Спасенные святыни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Степанова Юлия, </a:t>
            </a:r>
            <a:r>
              <a:rPr lang="ru-RU" b="1" dirty="0" err="1" smtClean="0">
                <a:solidFill>
                  <a:srgbClr val="002060"/>
                </a:solidFill>
              </a:rPr>
              <a:t>Винокурова</a:t>
            </a:r>
            <a:r>
              <a:rPr lang="ru-RU" b="1" dirty="0" smtClean="0">
                <a:solidFill>
                  <a:srgbClr val="002060"/>
                </a:solidFill>
              </a:rPr>
              <a:t> Алина, </a:t>
            </a:r>
            <a:r>
              <a:rPr lang="ru-RU" b="1" dirty="0" err="1" smtClean="0">
                <a:solidFill>
                  <a:srgbClr val="002060"/>
                </a:solidFill>
              </a:rPr>
              <a:t>Стасюк</a:t>
            </a:r>
            <a:r>
              <a:rPr lang="ru-RU" b="1" dirty="0" smtClean="0">
                <a:solidFill>
                  <a:srgbClr val="002060"/>
                </a:solidFill>
              </a:rPr>
              <a:t> Валерия, Селюков Иван, Ясинский Геннадий,9э класс</a:t>
            </a:r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57818" y="2143116"/>
            <a:ext cx="3617377" cy="271303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  <a:prstGeom prst="downArrowCallou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r>
              <a:rPr lang="ru-RU" b="1" dirty="0" smtClean="0">
                <a:ln w="18000">
                  <a:solidFill>
                    <a:srgbClr val="00B050"/>
                  </a:solidFill>
                  <a:prstDash val="solid"/>
                  <a:miter lim="800000"/>
                </a:ln>
                <a:noFill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НОМИНАЦИЯ «ЗНАЙКА»</a:t>
            </a:r>
            <a:endParaRPr lang="ru-RU" b="1" dirty="0">
              <a:ln w="18000">
                <a:solidFill>
                  <a:srgbClr val="00B050"/>
                </a:solidFill>
                <a:prstDash val="solid"/>
                <a:miter lim="800000"/>
              </a:ln>
              <a:noFill/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85786" y="2214554"/>
            <a:ext cx="6143668" cy="132343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I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место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Приз зрительских симпатий</a:t>
            </a:r>
          </a:p>
          <a:p>
            <a:r>
              <a:rPr lang="ru-RU" sz="2000" dirty="0" smtClean="0"/>
              <a:t>	 Медицинская география 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Володина Анастасия ,9а класс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71472" y="1142984"/>
            <a:ext cx="8072462" cy="105560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Arial" pitchFamily="34" charset="0"/>
              </a:rPr>
              <a:t>Секция № 9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Arial" pitchFamily="34" charset="0"/>
              </a:rPr>
              <a:t> «ЕСТЕСТВОЗНАНИЕ»</a:t>
            </a:r>
            <a:endParaRPr lang="ru-RU" sz="28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Georgia" pitchFamily="18" charset="0"/>
              <a:cs typeface="Arial" pitchFamily="34" charset="0"/>
            </a:endParaRPr>
          </a:p>
        </p:txBody>
      </p:sp>
      <p:sp>
        <p:nvSpPr>
          <p:cNvPr id="8" name="Заголовок 3"/>
          <p:cNvSpPr txBox="1">
            <a:spLocks/>
          </p:cNvSpPr>
          <p:nvPr/>
        </p:nvSpPr>
        <p:spPr>
          <a:xfrm>
            <a:off x="428596" y="285728"/>
            <a:ext cx="8229600" cy="1011222"/>
          </a:xfrm>
          <a:prstGeom prst="downArrowCallou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accent6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 fontScale="75000" lnSpcReduction="20000"/>
          </a:bodyPr>
          <a:lstStyle/>
          <a:p>
            <a:pPr algn="ctr">
              <a:spcBef>
                <a:spcPct val="0"/>
              </a:spcBef>
            </a:pPr>
            <a:r>
              <a:rPr kumimoji="0" lang="ru-RU" sz="4400" b="1" i="0" u="none" strike="noStrike" kern="1200" cap="none" spc="0" normalizeH="0" baseline="0" noProof="0" dirty="0" smtClean="0">
                <a:ln w="18000">
                  <a:solidFill>
                    <a:srgbClr val="00B050"/>
                  </a:solidFill>
                  <a:prstDash val="solid"/>
                  <a:miter lim="800000"/>
                </a:ln>
                <a:noFill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НОМИНАЦИЯ </a:t>
            </a:r>
            <a:r>
              <a:rPr lang="ru-RU" sz="4400" b="1" dirty="0" smtClean="0">
                <a:ln w="18000">
                  <a:solidFill>
                    <a:srgbClr val="00B050"/>
                  </a:solidFill>
                  <a:prstDash val="solid"/>
                  <a:miter lim="800000"/>
                </a:ln>
                <a:noFill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«ЮНЫЙ ИССЛЕДОВАТЕЛЬ»</a:t>
            </a:r>
            <a:endParaRPr kumimoji="0" lang="ru-RU" sz="4400" b="1" i="0" u="none" strike="noStrike" kern="1200" cap="none" spc="0" normalizeH="0" baseline="0" noProof="0" dirty="0">
              <a:ln w="18000">
                <a:solidFill>
                  <a:srgbClr val="00B050"/>
                </a:solidFill>
                <a:prstDash val="solid"/>
                <a:miter lim="800000"/>
              </a:ln>
              <a:noFill/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3357554" y="3643314"/>
            <a:ext cx="4643470" cy="10156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I</a:t>
            </a:r>
            <a:r>
              <a:rPr lang="en-US" sz="2000" b="1" dirty="0" smtClean="0">
                <a:solidFill>
                  <a:srgbClr val="FF000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I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место </a:t>
            </a:r>
          </a:p>
          <a:p>
            <a:r>
              <a:rPr lang="ru-RU" sz="2000" dirty="0" smtClean="0"/>
              <a:t>	 «Путешествие в мир химии» </a:t>
            </a:r>
          </a:p>
          <a:p>
            <a:r>
              <a:rPr lang="ru-RU" sz="2000" b="1" dirty="0" err="1" smtClean="0">
                <a:solidFill>
                  <a:srgbClr val="002060"/>
                </a:solidFill>
              </a:rPr>
              <a:t>Омегова</a:t>
            </a:r>
            <a:r>
              <a:rPr lang="ru-RU" sz="2000" b="1" dirty="0" smtClean="0">
                <a:solidFill>
                  <a:srgbClr val="002060"/>
                </a:solidFill>
              </a:rPr>
              <a:t> Анастасия ,11а класс</a:t>
            </a: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4071934" y="4786322"/>
            <a:ext cx="4643470" cy="193899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I</a:t>
            </a:r>
            <a:r>
              <a:rPr lang="en-US" sz="2000" b="1" dirty="0" smtClean="0">
                <a:solidFill>
                  <a:srgbClr val="FF000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I</a:t>
            </a:r>
            <a:r>
              <a:rPr lang="en-US" sz="2000" b="1" dirty="0" smtClean="0">
                <a:solidFill>
                  <a:srgbClr val="FF000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I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место </a:t>
            </a:r>
          </a:p>
          <a:p>
            <a:r>
              <a:rPr lang="ru-RU" sz="2000" dirty="0" smtClean="0"/>
              <a:t> История развития понятий «кислота» и «основание» 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Ливанская Полина, </a:t>
            </a:r>
            <a:r>
              <a:rPr lang="ru-RU" sz="2000" b="1" dirty="0" err="1" smtClean="0">
                <a:solidFill>
                  <a:srgbClr val="002060"/>
                </a:solidFill>
              </a:rPr>
              <a:t>Вышкварка</a:t>
            </a:r>
            <a:r>
              <a:rPr lang="ru-RU" sz="2000" b="1" dirty="0" smtClean="0">
                <a:solidFill>
                  <a:srgbClr val="002060"/>
                </a:solidFill>
              </a:rPr>
              <a:t> Александра, </a:t>
            </a:r>
            <a:r>
              <a:rPr lang="ru-RU" sz="2000" b="1" dirty="0" err="1" smtClean="0">
                <a:solidFill>
                  <a:srgbClr val="002060"/>
                </a:solidFill>
              </a:rPr>
              <a:t>Агибалова</a:t>
            </a:r>
            <a:r>
              <a:rPr lang="ru-RU" sz="2000" b="1" dirty="0" smtClean="0">
                <a:solidFill>
                  <a:srgbClr val="002060"/>
                </a:solidFill>
              </a:rPr>
              <a:t> Татьяна, 	9а класс</a:t>
            </a:r>
          </a:p>
        </p:txBody>
      </p:sp>
      <p:pic>
        <p:nvPicPr>
          <p:cNvPr id="1026" name="Picture 2" descr="C:\Users\Skill\Desktop\КОНФЕРЕНЦИЯ 19 ФЕВРАЛЯ\07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4214818"/>
            <a:ext cx="3111493" cy="23336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  <a:prstGeom prst="downArrowCallou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r>
              <a:rPr lang="ru-RU" b="1" dirty="0" smtClean="0">
                <a:ln w="18000">
                  <a:solidFill>
                    <a:srgbClr val="00B050"/>
                  </a:solidFill>
                  <a:prstDash val="solid"/>
                  <a:miter lim="800000"/>
                </a:ln>
                <a:noFill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НОМИНАЦИЯ «ЗНАЙКА»</a:t>
            </a:r>
            <a:endParaRPr lang="ru-RU" b="1" dirty="0">
              <a:ln w="18000">
                <a:solidFill>
                  <a:srgbClr val="00B050"/>
                </a:solidFill>
                <a:prstDash val="solid"/>
                <a:miter lim="800000"/>
              </a:ln>
              <a:noFill/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28596" y="1071546"/>
            <a:ext cx="2571768" cy="57888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Arial" pitchFamily="34" charset="0"/>
              </a:rPr>
              <a:t>Секций - </a:t>
            </a:r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Arial" pitchFamily="34" charset="0"/>
              </a:rPr>
              <a:t>10</a:t>
            </a:r>
            <a:endParaRPr lang="ru-RU" sz="28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Georgia" pitchFamily="18" charset="0"/>
              <a:cs typeface="Arial" pitchFamily="34" charset="0"/>
            </a:endParaRPr>
          </a:p>
        </p:txBody>
      </p:sp>
      <p:pic>
        <p:nvPicPr>
          <p:cNvPr id="9" name="Рисунок 8" descr="db01d956eb429e2a8f5c511b1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4357694"/>
            <a:ext cx="7072363" cy="22877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1" name="Прямоугольник 10"/>
          <p:cNvSpPr/>
          <p:nvPr/>
        </p:nvSpPr>
        <p:spPr>
          <a:xfrm>
            <a:off x="4071902" y="1285860"/>
            <a:ext cx="5072098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Участников </a:t>
            </a:r>
            <a:r>
              <a:rPr lang="ru-RU" sz="2400" b="1" dirty="0" smtClean="0">
                <a:solidFill>
                  <a:srgbClr val="C0000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– </a:t>
            </a:r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ученика </a:t>
            </a:r>
            <a:endParaRPr lang="ru-RU" sz="2400" b="1" dirty="0" smtClean="0">
              <a:solidFill>
                <a:srgbClr val="002060"/>
              </a:solidFill>
              <a:latin typeface="Georgia" pitchFamily="18" charset="0"/>
              <a:ea typeface="Times New Roman" pitchFamily="18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9-11 </a:t>
            </a:r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классов</a:t>
            </a:r>
            <a:endParaRPr lang="ru-RU" sz="2400" b="1" dirty="0" smtClean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429256" y="2357430"/>
            <a:ext cx="2928958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Проектов </a:t>
            </a:r>
            <a:r>
              <a:rPr lang="ru-RU" sz="2400" b="1" dirty="0" smtClean="0">
                <a:solidFill>
                  <a:srgbClr val="C0000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-</a:t>
            </a:r>
            <a:endParaRPr lang="ru-RU" sz="2400" b="1" dirty="0" smtClean="0">
              <a:solidFill>
                <a:srgbClr val="002060"/>
              </a:solidFill>
              <a:latin typeface="Georgia" pitchFamily="18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85720" y="1785926"/>
            <a:ext cx="4143404" cy="249299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По числу победителей и призёров -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FF000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I </a:t>
            </a:r>
            <a:r>
              <a:rPr lang="ru-RU" b="1" dirty="0" smtClean="0">
                <a:solidFill>
                  <a:srgbClr val="FF000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место </a:t>
            </a:r>
            <a:r>
              <a:rPr lang="ru-RU" b="1" dirty="0" smtClean="0">
                <a:solidFill>
                  <a:srgbClr val="FF000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–9а </a:t>
            </a:r>
            <a:r>
              <a:rPr lang="ru-RU" b="1" dirty="0" smtClean="0">
                <a:solidFill>
                  <a:srgbClr val="00206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класс</a:t>
            </a:r>
            <a:endParaRPr lang="ru-RU" b="1" dirty="0" smtClean="0">
              <a:solidFill>
                <a:srgbClr val="002060"/>
              </a:solidFill>
              <a:latin typeface="Georgia" pitchFamily="18" charset="0"/>
              <a:ea typeface="Times New Roman" pitchFamily="18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(8 проектов</a:t>
            </a:r>
            <a:r>
              <a:rPr lang="ru-RU" b="1" dirty="0" smtClean="0">
                <a:solidFill>
                  <a:srgbClr val="00206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)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FF000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I </a:t>
            </a:r>
            <a:r>
              <a:rPr lang="en-US" b="1" dirty="0" err="1" smtClean="0">
                <a:solidFill>
                  <a:srgbClr val="FF000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I</a:t>
            </a:r>
            <a:r>
              <a:rPr lang="en-US" b="1" dirty="0" smtClean="0">
                <a:solidFill>
                  <a:srgbClr val="FF000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место </a:t>
            </a:r>
            <a:r>
              <a:rPr lang="ru-RU" b="1" dirty="0" smtClean="0">
                <a:solidFill>
                  <a:srgbClr val="FF000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– 9б и 11б </a:t>
            </a:r>
            <a:r>
              <a:rPr lang="ru-RU" b="1" dirty="0" smtClean="0">
                <a:solidFill>
                  <a:srgbClr val="00206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классы</a:t>
            </a:r>
            <a:endParaRPr lang="ru-RU" b="1" dirty="0" smtClean="0">
              <a:solidFill>
                <a:srgbClr val="002060"/>
              </a:solidFill>
              <a:latin typeface="Georgia" pitchFamily="18" charset="0"/>
              <a:ea typeface="Times New Roman" pitchFamily="18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(6 проектов</a:t>
            </a:r>
            <a:r>
              <a:rPr lang="ru-RU" b="1" dirty="0" smtClean="0">
                <a:solidFill>
                  <a:srgbClr val="00206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)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FF000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I </a:t>
            </a:r>
            <a:r>
              <a:rPr lang="en-US" b="1" dirty="0" err="1" smtClean="0">
                <a:solidFill>
                  <a:srgbClr val="FF000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I</a:t>
            </a:r>
            <a:r>
              <a:rPr lang="en-US" b="1" dirty="0" smtClean="0">
                <a:solidFill>
                  <a:srgbClr val="FF000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I</a:t>
            </a:r>
            <a:r>
              <a:rPr lang="en-US" b="1" dirty="0" smtClean="0">
                <a:solidFill>
                  <a:srgbClr val="FF000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место </a:t>
            </a:r>
            <a:r>
              <a:rPr lang="ru-RU" b="1" dirty="0" smtClean="0">
                <a:solidFill>
                  <a:srgbClr val="FF000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–10 и 11а </a:t>
            </a:r>
            <a:r>
              <a:rPr lang="ru-RU" b="1" dirty="0" smtClean="0">
                <a:solidFill>
                  <a:srgbClr val="00206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классы</a:t>
            </a:r>
            <a:endParaRPr lang="ru-RU" b="1" dirty="0" smtClean="0">
              <a:solidFill>
                <a:srgbClr val="002060"/>
              </a:solidFill>
              <a:latin typeface="Georgia" pitchFamily="18" charset="0"/>
              <a:ea typeface="Times New Roman" pitchFamily="18" charset="0"/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(4 проекта)</a:t>
            </a:r>
            <a:endParaRPr lang="ru-RU" b="1" dirty="0" smtClean="0">
              <a:solidFill>
                <a:srgbClr val="002060"/>
              </a:solidFill>
              <a:latin typeface="Georgia" pitchFamily="18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500562" y="3071810"/>
            <a:ext cx="4429124" cy="107721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Победителей и призёров: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28 </a:t>
            </a:r>
            <a:r>
              <a:rPr lang="ru-RU" sz="2000" b="1" dirty="0" smtClean="0">
                <a:solidFill>
                  <a:srgbClr val="00206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проектов,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57 </a:t>
            </a:r>
            <a:r>
              <a:rPr lang="ru-RU" sz="2000" b="1" dirty="0" smtClean="0">
                <a:solidFill>
                  <a:srgbClr val="00206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учащихся</a:t>
            </a:r>
            <a:endParaRPr lang="ru-RU" sz="2000" b="1" dirty="0" smtClean="0">
              <a:solidFill>
                <a:srgbClr val="002060"/>
              </a:solidFill>
              <a:latin typeface="Georgia" pitchFamily="18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786182" y="4357694"/>
            <a:ext cx="214314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9а</a:t>
            </a:r>
            <a:endParaRPr lang="ru-RU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428728" y="4714884"/>
            <a:ext cx="23102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9б, 11б</a:t>
            </a:r>
            <a:endParaRPr lang="ru-RU" sz="5400" b="1" cap="none" spc="0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715008" y="4929198"/>
            <a:ext cx="242889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10, 11а</a:t>
            </a:r>
            <a:endParaRPr lang="ru-RU" sz="5400" b="1" cap="none" spc="0" dirty="0" smtClean="0">
              <a:ln w="11430">
                <a:solidFill>
                  <a:srgbClr val="00B050"/>
                </a:solidFill>
              </a:ln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picZBrnX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14290"/>
            <a:ext cx="6858048" cy="23931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Рисунок 19" descr="top_title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7554" y="2714620"/>
            <a:ext cx="5580219" cy="971556"/>
          </a:xfrm>
          <a:prstGeom prst="rect">
            <a:avLst/>
          </a:prstGeom>
        </p:spPr>
      </p:pic>
      <p:pic>
        <p:nvPicPr>
          <p:cNvPr id="21" name="Рисунок 20" descr="top_logo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5984" y="2714620"/>
            <a:ext cx="1143008" cy="1470715"/>
          </a:xfrm>
          <a:prstGeom prst="rect">
            <a:avLst/>
          </a:prstGeom>
        </p:spPr>
      </p:pic>
      <p:pic>
        <p:nvPicPr>
          <p:cNvPr id="22" name="Рисунок 21" descr="top_title2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7554" y="3643314"/>
            <a:ext cx="5572164" cy="526385"/>
          </a:xfrm>
          <a:prstGeom prst="rect">
            <a:avLst/>
          </a:prstGeom>
        </p:spPr>
      </p:pic>
      <p:pic>
        <p:nvPicPr>
          <p:cNvPr id="23" name="Рисунок 22" descr="iCAYPDUZG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720" y="4357694"/>
            <a:ext cx="3143272" cy="2346977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3500430" y="4143380"/>
            <a:ext cx="5389016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Православие-основа  нравственного и культурного</a:t>
            </a:r>
          </a:p>
          <a:p>
            <a:pPr algn="ctr"/>
            <a:r>
              <a:rPr lang="ru-RU" sz="32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возрождения русского народа</a:t>
            </a:r>
          </a:p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9 апреля 2010г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714876" y="0"/>
            <a:ext cx="278608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20.03.2010г.</a:t>
            </a:r>
            <a:endParaRPr lang="ru-RU" sz="32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000760" y="2714620"/>
            <a:ext cx="278608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26.03.2010г.</a:t>
            </a:r>
            <a:endParaRPr lang="ru-RU" sz="32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428728" y="4357694"/>
            <a:ext cx="20955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 .04. 2010г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  <a:prstGeom prst="downArrowCallou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r>
              <a:rPr lang="ru-RU" b="1" dirty="0" smtClean="0">
                <a:ln w="18000">
                  <a:solidFill>
                    <a:srgbClr val="00B050"/>
                  </a:solidFill>
                  <a:prstDash val="solid"/>
                  <a:miter lim="800000"/>
                </a:ln>
                <a:noFill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НОМИНАЦИЯ «ЗНАЙКА»</a:t>
            </a:r>
            <a:endParaRPr lang="ru-RU" b="1" dirty="0">
              <a:ln w="18000">
                <a:solidFill>
                  <a:srgbClr val="00B050"/>
                </a:solidFill>
                <a:prstDash val="solid"/>
                <a:miter lim="800000"/>
              </a:ln>
              <a:noFill/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85720" y="2571744"/>
            <a:ext cx="5286412" cy="286232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I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место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Грачёв Никита, 4б класс	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II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место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Горшкова Екатерина, 4в класс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III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место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Обухов Пётр,   2б класс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Georgia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Приз зрительских симпатий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Грачёв Никита, 4б класс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00100" y="1357298"/>
            <a:ext cx="7500990" cy="57888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Arial" pitchFamily="34" charset="0"/>
              </a:rPr>
              <a:t>Секция № 5  «Мы летаем и ползаем»</a:t>
            </a:r>
            <a:endParaRPr lang="ru-RU" sz="28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Georgia" pitchFamily="18" charset="0"/>
              <a:cs typeface="Arial" pitchFamily="34" charset="0"/>
            </a:endParaRPr>
          </a:p>
        </p:txBody>
      </p:sp>
      <p:pic>
        <p:nvPicPr>
          <p:cNvPr id="7" name="Рисунок 6" descr="9d66b93dd3f139e5860ae61ae20fc42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84" y="2285992"/>
            <a:ext cx="2643174" cy="19674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Заголовок 3"/>
          <p:cNvSpPr txBox="1">
            <a:spLocks/>
          </p:cNvSpPr>
          <p:nvPr/>
        </p:nvSpPr>
        <p:spPr>
          <a:xfrm>
            <a:off x="428596" y="285728"/>
            <a:ext cx="8229600" cy="1011222"/>
          </a:xfrm>
          <a:prstGeom prst="downArrowCallou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accent6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smtClean="0">
                <a:ln w="18000">
                  <a:solidFill>
                    <a:srgbClr val="00B050"/>
                  </a:solidFill>
                  <a:prstDash val="solid"/>
                  <a:miter lim="800000"/>
                </a:ln>
                <a:noFill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НОМИНАЦИЯ «ЗНАЙКА»</a:t>
            </a:r>
            <a:endParaRPr kumimoji="0" lang="ru-RU" sz="4400" b="1" i="0" u="none" strike="noStrike" kern="1200" cap="none" spc="0" normalizeH="0" baseline="0" noProof="0" dirty="0">
              <a:ln w="18000">
                <a:solidFill>
                  <a:srgbClr val="00B050"/>
                </a:solidFill>
                <a:prstDash val="solid"/>
                <a:miter lim="800000"/>
              </a:ln>
              <a:noFill/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Рисунок 8" descr="0_633b_23997865_XL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857884" y="4357694"/>
            <a:ext cx="2679401" cy="230101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  <a:prstGeom prst="downArrowCallou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r>
              <a:rPr lang="ru-RU" b="1" dirty="0" smtClean="0">
                <a:ln w="18000">
                  <a:solidFill>
                    <a:srgbClr val="00B050"/>
                  </a:solidFill>
                  <a:prstDash val="solid"/>
                  <a:miter lim="800000"/>
                </a:ln>
                <a:noFill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НОМИНАЦИЯ «ЗНАЙКА»</a:t>
            </a:r>
            <a:endParaRPr lang="ru-RU" b="1" dirty="0">
              <a:ln w="18000">
                <a:solidFill>
                  <a:srgbClr val="00B050"/>
                </a:solidFill>
                <a:prstDash val="solid"/>
                <a:miter lim="800000"/>
              </a:ln>
              <a:noFill/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143372" y="2428868"/>
            <a:ext cx="4572032" cy="378565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I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место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Глебова Елизавета, 2а класс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err="1" smtClean="0">
                <a:solidFill>
                  <a:srgbClr val="00206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Шарова</a:t>
            </a:r>
            <a:r>
              <a:rPr lang="ru-RU" sz="2000" b="1" dirty="0" smtClean="0">
                <a:solidFill>
                  <a:srgbClr val="00206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 Александра, 4в класс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II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место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Хоменко Вадим, 2б класс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err="1" smtClean="0">
                <a:solidFill>
                  <a:srgbClr val="002060"/>
                </a:solidFill>
                <a:latin typeface="Georgia" pitchFamily="18" charset="0"/>
                <a:cs typeface="Arial" pitchFamily="34" charset="0"/>
              </a:rPr>
              <a:t>Домшина</a:t>
            </a:r>
            <a:r>
              <a:rPr lang="ru-RU" sz="2000" b="1" dirty="0" smtClean="0">
                <a:solidFill>
                  <a:srgbClr val="002060"/>
                </a:solidFill>
                <a:latin typeface="Georgia" pitchFamily="18" charset="0"/>
                <a:cs typeface="Arial" pitchFamily="34" charset="0"/>
              </a:rPr>
              <a:t> Елизавета, 4в класс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III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место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Рузлев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Георгий,   3а класс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Жиряков  Артём,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4а класс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Georgia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Приз зрительских симпатий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Глебова Елизавета, 2а класс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cs typeface="Arial" pitchFamily="34" charset="0"/>
              </a:rPr>
              <a:t>Исмаков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cs typeface="Arial" pitchFamily="34" charset="0"/>
              </a:rPr>
              <a:t> Семён, 4а класс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57158" y="1357298"/>
            <a:ext cx="8429684" cy="57888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Arial" pitchFamily="34" charset="0"/>
              </a:rPr>
              <a:t>Секция № 6, 7  «Братья наши меньшие»</a:t>
            </a:r>
            <a:endParaRPr lang="ru-RU" sz="28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Georgia" pitchFamily="18" charset="0"/>
              <a:cs typeface="Arial" pitchFamily="34" charset="0"/>
            </a:endParaRPr>
          </a:p>
        </p:txBody>
      </p:sp>
      <p:pic>
        <p:nvPicPr>
          <p:cNvPr id="7" name="Рисунок 6" descr="9d66b93dd3f139e5860ae61ae20fc42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28978" y="2786058"/>
            <a:ext cx="3600048" cy="292323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Заголовок 3"/>
          <p:cNvSpPr txBox="1">
            <a:spLocks/>
          </p:cNvSpPr>
          <p:nvPr/>
        </p:nvSpPr>
        <p:spPr>
          <a:xfrm>
            <a:off x="428596" y="285728"/>
            <a:ext cx="8229600" cy="1011222"/>
          </a:xfrm>
          <a:prstGeom prst="downArrowCallou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accent6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smtClean="0">
                <a:ln w="18000">
                  <a:solidFill>
                    <a:srgbClr val="00B050"/>
                  </a:solidFill>
                  <a:prstDash val="solid"/>
                  <a:miter lim="800000"/>
                </a:ln>
                <a:noFill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НОМИНАЦИЯ «ЗНАЙКА»</a:t>
            </a:r>
            <a:endParaRPr kumimoji="0" lang="ru-RU" sz="4400" b="1" i="0" u="none" strike="noStrike" kern="1200" cap="none" spc="0" normalizeH="0" baseline="0" noProof="0" dirty="0">
              <a:ln w="18000">
                <a:solidFill>
                  <a:srgbClr val="00B050"/>
                </a:solidFill>
                <a:prstDash val="solid"/>
                <a:miter lim="800000"/>
              </a:ln>
              <a:noFill/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  <a:prstGeom prst="downArrowCallou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r>
              <a:rPr lang="ru-RU" b="1" dirty="0" smtClean="0">
                <a:ln w="18000">
                  <a:solidFill>
                    <a:srgbClr val="00B050"/>
                  </a:solidFill>
                  <a:prstDash val="solid"/>
                  <a:miter lim="800000"/>
                </a:ln>
                <a:noFill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НОМИНАЦИЯ «ЗНАЙКА»</a:t>
            </a:r>
            <a:endParaRPr lang="ru-RU" b="1" dirty="0">
              <a:ln w="18000">
                <a:solidFill>
                  <a:srgbClr val="00B050"/>
                </a:solidFill>
                <a:prstDash val="solid"/>
                <a:miter lim="800000"/>
              </a:ln>
              <a:noFill/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143372" y="2428868"/>
            <a:ext cx="4572032" cy="378565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I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место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Каптюг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Семён, 3а класс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Georgia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II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место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Сушинская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Анастасия, 2а класс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Georgia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III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место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Полковников Григорий, 2а класс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Georgia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Приз зрительских симпатий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err="1" smtClean="0">
                <a:solidFill>
                  <a:srgbClr val="00206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Сушинская</a:t>
            </a:r>
            <a:r>
              <a:rPr lang="ru-RU" sz="2000" b="1" dirty="0" smtClean="0">
                <a:solidFill>
                  <a:srgbClr val="00206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 Анастасия, 2а класс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214414" y="1285860"/>
            <a:ext cx="7000924" cy="57888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Arial" pitchFamily="34" charset="0"/>
              </a:rPr>
              <a:t>Секция № 8 «Маленькие геологи»</a:t>
            </a:r>
            <a:endParaRPr lang="ru-RU" sz="28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Georgia" pitchFamily="18" charset="0"/>
              <a:cs typeface="Arial" pitchFamily="34" charset="0"/>
            </a:endParaRPr>
          </a:p>
        </p:txBody>
      </p:sp>
      <p:pic>
        <p:nvPicPr>
          <p:cNvPr id="7" name="Рисунок 6" descr="9d66b93dd3f139e5860ae61ae20fc42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2214554"/>
            <a:ext cx="3438549" cy="42862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Заголовок 3"/>
          <p:cNvSpPr txBox="1">
            <a:spLocks/>
          </p:cNvSpPr>
          <p:nvPr/>
        </p:nvSpPr>
        <p:spPr>
          <a:xfrm>
            <a:off x="428596" y="285728"/>
            <a:ext cx="8229600" cy="1011222"/>
          </a:xfrm>
          <a:prstGeom prst="downArrowCallou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accent6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smtClean="0">
                <a:ln w="18000">
                  <a:solidFill>
                    <a:srgbClr val="00B050"/>
                  </a:solidFill>
                  <a:prstDash val="solid"/>
                  <a:miter lim="800000"/>
                </a:ln>
                <a:noFill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НОМИНАЦИЯ «ЗНАЙКА»</a:t>
            </a:r>
            <a:endParaRPr kumimoji="0" lang="ru-RU" sz="4400" b="1" i="0" u="none" strike="noStrike" kern="1200" cap="none" spc="0" normalizeH="0" baseline="0" noProof="0" dirty="0">
              <a:ln w="18000">
                <a:solidFill>
                  <a:srgbClr val="00B050"/>
                </a:solidFill>
                <a:prstDash val="solid"/>
                <a:miter lim="800000"/>
              </a:ln>
              <a:noFill/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  <a:prstGeom prst="downArrowCallou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r>
              <a:rPr lang="ru-RU" b="1" dirty="0" smtClean="0">
                <a:ln w="18000">
                  <a:solidFill>
                    <a:srgbClr val="00B050"/>
                  </a:solidFill>
                  <a:prstDash val="solid"/>
                  <a:miter lim="800000"/>
                </a:ln>
                <a:noFill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НОМИНАЦИЯ «ЗНАЙКА»</a:t>
            </a:r>
            <a:endParaRPr lang="ru-RU" b="1" dirty="0">
              <a:ln w="18000">
                <a:solidFill>
                  <a:srgbClr val="00B050"/>
                </a:solidFill>
                <a:prstDash val="solid"/>
                <a:miter lim="800000"/>
              </a:ln>
              <a:noFill/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143372" y="2428868"/>
            <a:ext cx="4572032" cy="34778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I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место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Хан Андрей, 2а класс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Georgia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II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место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Осифянц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Сергей, 3а класс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Georgia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III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место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Амосова Полина,   2а класс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Georgia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Приз зрительских симпатий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Хан Андрей, 2а класс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57158" y="1357298"/>
            <a:ext cx="8429684" cy="57888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Arial" pitchFamily="34" charset="0"/>
              </a:rPr>
              <a:t>Секция № 9  «Моё первое исследование»</a:t>
            </a:r>
            <a:endParaRPr lang="ru-RU" sz="28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Georgia" pitchFamily="18" charset="0"/>
              <a:cs typeface="Arial" pitchFamily="34" charset="0"/>
            </a:endParaRPr>
          </a:p>
        </p:txBody>
      </p:sp>
      <p:pic>
        <p:nvPicPr>
          <p:cNvPr id="7" name="Рисунок 6" descr="9d66b93dd3f139e5860ae61ae20fc42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00034" y="2357430"/>
            <a:ext cx="3453497" cy="345349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Заголовок 3"/>
          <p:cNvSpPr txBox="1">
            <a:spLocks/>
          </p:cNvSpPr>
          <p:nvPr/>
        </p:nvSpPr>
        <p:spPr>
          <a:xfrm>
            <a:off x="428596" y="285728"/>
            <a:ext cx="8229600" cy="1011222"/>
          </a:xfrm>
          <a:prstGeom prst="downArrowCallou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accent6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smtClean="0">
                <a:ln w="18000">
                  <a:solidFill>
                    <a:srgbClr val="00B050"/>
                  </a:solidFill>
                  <a:prstDash val="solid"/>
                  <a:miter lim="800000"/>
                </a:ln>
                <a:noFill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НОМИНАЦИЯ «ЗНАЙКА»</a:t>
            </a:r>
            <a:endParaRPr kumimoji="0" lang="ru-RU" sz="4400" b="1" i="0" u="none" strike="noStrike" kern="1200" cap="none" spc="0" normalizeH="0" baseline="0" noProof="0" dirty="0">
              <a:ln w="18000">
                <a:solidFill>
                  <a:srgbClr val="00B050"/>
                </a:solidFill>
                <a:prstDash val="solid"/>
                <a:miter lim="800000"/>
              </a:ln>
              <a:noFill/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636</TotalTime>
  <Words>3092</Words>
  <Application>Microsoft Office PowerPoint</Application>
  <PresentationFormat>Экран (4:3)</PresentationFormat>
  <Paragraphs>794</Paragraphs>
  <Slides>58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58</vt:i4>
      </vt:variant>
    </vt:vector>
  </HeadingPairs>
  <TitlesOfParts>
    <vt:vector size="59" baseType="lpstr">
      <vt:lpstr>Тема Office</vt:lpstr>
      <vt:lpstr>IX-я Общешкольная  научно-практическая конференция учащихся «ПЕРСПЕКТИВНЫЙ ПРОЕКТ» </vt:lpstr>
      <vt:lpstr>НОМИНАЦИЯ «ЗНАЙКА»</vt:lpstr>
      <vt:lpstr>НОМИНАЦИЯ «ЗНАЙКА»</vt:lpstr>
      <vt:lpstr>НОМИНАЦИЯ «ЗНАЙКА»</vt:lpstr>
      <vt:lpstr>НОМИНАЦИЯ «ЗНАЙКА»</vt:lpstr>
      <vt:lpstr>НОМИНАЦИЯ «ЗНАЙКА»</vt:lpstr>
      <vt:lpstr>НОМИНАЦИЯ «ЗНАЙКА»</vt:lpstr>
      <vt:lpstr>НОМИНАЦИЯ «ЗНАЙКА»</vt:lpstr>
      <vt:lpstr>НОМИНАЦИЯ «ЗНАЙКА»</vt:lpstr>
      <vt:lpstr>НОМИНАЦИЯ «ЗНАЙКА»</vt:lpstr>
      <vt:lpstr>НОМИНАЦИЯ «ЗНАЙКА»</vt:lpstr>
      <vt:lpstr>НОМИНАЦИЯ «ЗНАЙКА»</vt:lpstr>
      <vt:lpstr>НОМИНАЦИЯ «ЗНАЙКА»</vt:lpstr>
      <vt:lpstr>НОМИНАЦИЯ «ЗНАЙКА»</vt:lpstr>
      <vt:lpstr>НОМИНАЦИЯ «ЗНАЙКА»</vt:lpstr>
      <vt:lpstr>НОМИНАЦИЯ «ЗНАЙКА»</vt:lpstr>
      <vt:lpstr>НОМИНАЦИЯ «ЗНАЙКА»</vt:lpstr>
      <vt:lpstr>НОМИНАЦИЯ «ЗНАЙКА»</vt:lpstr>
      <vt:lpstr>НОМИНАЦИЯ «ЗНАЙКА»</vt:lpstr>
      <vt:lpstr>НОМИНАЦИЯ «ЗНАЙКА»</vt:lpstr>
      <vt:lpstr>НОМИНАЦИЯ «ЗНАЙКА»</vt:lpstr>
      <vt:lpstr>НОМИНАЦИЯ «ЮНИОР 5-6 классы»</vt:lpstr>
      <vt:lpstr>НОМИНАЦИЯ «ЗНАЙКА»</vt:lpstr>
      <vt:lpstr>НОМИНАЦИЯ «ЗНАЙКА»</vt:lpstr>
      <vt:lpstr>НОМИНАЦИЯ «ЗНАЙКА»</vt:lpstr>
      <vt:lpstr>НОМИНАЦИЯ «ЗНАЙКА»</vt:lpstr>
      <vt:lpstr>НОМИНАЦИЯ «ЗНАЙКА»</vt:lpstr>
      <vt:lpstr>НОМИНАЦИЯ «ЗНАЙКА»</vt:lpstr>
      <vt:lpstr>НОМИНАЦИЯ «ЗНАЙКА»</vt:lpstr>
      <vt:lpstr>НОМИНАЦИЯ «ЮНИОР 5-6 классы»</vt:lpstr>
      <vt:lpstr>НОМИНАЦИЯ «ЮНИОР 5-6 классы»</vt:lpstr>
      <vt:lpstr>НОМИНАЦИЯ «ЗНАЙКА»</vt:lpstr>
      <vt:lpstr>НОМИНАЦИЯ «ЗНАЙКА»</vt:lpstr>
      <vt:lpstr>НОМИНАЦИЯ «ЗНАЙКА»</vt:lpstr>
      <vt:lpstr>НОМИНАЦИЯ «ЗНАЙКА»</vt:lpstr>
      <vt:lpstr>НОМИНАЦИЯ «ЗНАЙКА»</vt:lpstr>
      <vt:lpstr>НОМИНАЦИЯ «ЮНИОР 7-8 классы»</vt:lpstr>
      <vt:lpstr>НОМИНАЦИЯ «ЗНАЙКА»</vt:lpstr>
      <vt:lpstr>НОМИНАЦИЯ «ЗНАЙКА»</vt:lpstr>
      <vt:lpstr>НОМИНАЦИЯ «ЗНАЙКА»</vt:lpstr>
      <vt:lpstr>НОМИНАЦИЯ «ЗНАЙКА»</vt:lpstr>
      <vt:lpstr>НОМИНАЦИЯ «ЗНАЙКА»</vt:lpstr>
      <vt:lpstr>НОМИНАЦИЯ «ЗНАЙКА»</vt:lpstr>
      <vt:lpstr>НОМИНАЦИЯ «ЗНАЙКА»</vt:lpstr>
      <vt:lpstr>НОМИНАЦИЯ «ЗНАЙКА»</vt:lpstr>
      <vt:lpstr>Слайд 46</vt:lpstr>
      <vt:lpstr>НОМИНАЦИЯ «ЮНЫЙ ИССЛЕДОВАТЕЛЬ»</vt:lpstr>
      <vt:lpstr>НОМИНАЦИЯ «ЗНАЙКА»</vt:lpstr>
      <vt:lpstr>НОМИНАЦИЯ «ЗНАЙКА»</vt:lpstr>
      <vt:lpstr>НОМИНАЦИЯ «ЗНАЙКА»</vt:lpstr>
      <vt:lpstr>НОМИНАЦИЯ «ЗНАЙКА»</vt:lpstr>
      <vt:lpstr>НОМИНАЦИЯ «ЗНАЙКА»</vt:lpstr>
      <vt:lpstr>НОМИНАЦИЯ «ЗНАЙКА»</vt:lpstr>
      <vt:lpstr>НОМИНАЦИЯ «ЗНАЙКА»</vt:lpstr>
      <vt:lpstr>НОМИНАЦИЯ «ЗНАЙКА»</vt:lpstr>
      <vt:lpstr>НОМИНАЦИЯ «ЗНАЙКА»</vt:lpstr>
      <vt:lpstr>НОМИНАЦИЯ «ЗНАЙКА»</vt:lpstr>
      <vt:lpstr>Слайд 58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IX-я Общешкольная  научно-практическая конференция учащихся «ПЕРСПЕКТИВНЫЙ ПРОЕКТ» </dc:title>
  <dc:creator>Skill</dc:creator>
  <cp:lastModifiedBy>Skill</cp:lastModifiedBy>
  <cp:revision>71</cp:revision>
  <dcterms:created xsi:type="dcterms:W3CDTF">2010-02-23T18:44:10Z</dcterms:created>
  <dcterms:modified xsi:type="dcterms:W3CDTF">2010-02-28T04:49:13Z</dcterms:modified>
</cp:coreProperties>
</file>